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56" r:id="rId5"/>
    <p:sldId id="259" r:id="rId6"/>
    <p:sldId id="371" r:id="rId7"/>
    <p:sldId id="629" r:id="rId8"/>
    <p:sldId id="630" r:id="rId9"/>
    <p:sldId id="631" r:id="rId10"/>
    <p:sldId id="632" r:id="rId11"/>
    <p:sldId id="633" r:id="rId12"/>
    <p:sldId id="634" r:id="rId13"/>
    <p:sldId id="635" r:id="rId14"/>
    <p:sldId id="636" r:id="rId15"/>
    <p:sldId id="592" r:id="rId16"/>
    <p:sldId id="618" r:id="rId17"/>
    <p:sldId id="593" r:id="rId18"/>
    <p:sldId id="637" r:id="rId19"/>
    <p:sldId id="638" r:id="rId20"/>
    <p:sldId id="639" r:id="rId21"/>
    <p:sldId id="574" r:id="rId22"/>
    <p:sldId id="641" r:id="rId23"/>
    <p:sldId id="640" r:id="rId24"/>
    <p:sldId id="643" r:id="rId25"/>
    <p:sldId id="644" r:id="rId26"/>
    <p:sldId id="642" r:id="rId27"/>
    <p:sldId id="575" r:id="rId28"/>
    <p:sldId id="260"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F50"/>
    <a:srgbClr val="89959E"/>
    <a:srgbClr val="5365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31841-A8C7-AB44-A086-9DAE270D7622}" v="31" dt="2024-02-07T15:20:05.24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76570"/>
  </p:normalViewPr>
  <p:slideViewPr>
    <p:cSldViewPr snapToGrid="0" showGuides="1">
      <p:cViewPr varScale="1">
        <p:scale>
          <a:sx n="52" d="100"/>
          <a:sy n="52" d="100"/>
        </p:scale>
        <p:origin x="1316" y="4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79953-8FB5-474E-A190-0339A473AAA4}" type="datetimeFigureOut">
              <a:rPr lang="cs-CZ" smtClean="0"/>
              <a:t>07.02.2024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FD66A-A193-4846-B637-4461755F18DD}" type="slidenum">
              <a:rPr lang="cs-CZ" smtClean="0"/>
              <a:t>‹#›</a:t>
            </a:fld>
            <a:endParaRPr lang="cs-CZ"/>
          </a:p>
        </p:txBody>
      </p:sp>
    </p:spTree>
    <p:extLst>
      <p:ext uri="{BB962C8B-B14F-4D97-AF65-F5344CB8AC3E}">
        <p14:creationId xmlns:p14="http://schemas.microsoft.com/office/powerpoint/2010/main" val="8970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Dobrý den, vítám posluchače, kteří jsou tu dneska se mnou fyzicky na ústavu státu a práva, i všechny, kteří se dnes připojili online. Moje jméno je Michaela Holíková a dnes vás provedu přednáškou na téma právního kontextu zavedení chytré sítě, anglicky </a:t>
            </a:r>
            <a:r>
              <a:rPr lang="cs-CZ" dirty="0" err="1"/>
              <a:t>smart</a:t>
            </a:r>
            <a:r>
              <a:rPr lang="cs-CZ" dirty="0"/>
              <a:t> </a:t>
            </a:r>
            <a:r>
              <a:rPr lang="cs-CZ" dirty="0" err="1"/>
              <a:t>grid</a:t>
            </a:r>
            <a:r>
              <a:rPr lang="cs-CZ" dirty="0"/>
              <a:t>, která je nezbytná k zajištění zelenější energetické sítě.</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a:t>
            </a:fld>
            <a:endParaRPr lang="cs-CZ"/>
          </a:p>
        </p:txBody>
      </p:sp>
    </p:spTree>
    <p:extLst>
      <p:ext uri="{BB962C8B-B14F-4D97-AF65-F5344CB8AC3E}">
        <p14:creationId xmlns:p14="http://schemas.microsoft.com/office/powerpoint/2010/main" val="57279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dirty="0">
                <a:solidFill>
                  <a:srgbClr val="3C4043"/>
                </a:solidFill>
                <a:effectLst/>
                <a:latin typeface="Roboto" panose="020F0502020204030204" pitchFamily="34" charset="0"/>
              </a:rPr>
              <a:t>Na dalším obrázku vidíme zapojení distribuovaných energetických zdrojů (DER, </a:t>
            </a:r>
            <a:r>
              <a:rPr lang="cs-CZ" b="0" i="0" dirty="0" err="1">
                <a:solidFill>
                  <a:srgbClr val="3C4043"/>
                </a:solidFill>
                <a:effectLst/>
                <a:latin typeface="Roboto" panose="020F0502020204030204" pitchFamily="34" charset="0"/>
              </a:rPr>
              <a:t>resources</a:t>
            </a:r>
            <a:r>
              <a:rPr lang="cs-CZ" b="0" i="0" dirty="0">
                <a:solidFill>
                  <a:srgbClr val="3C4043"/>
                </a:solidFill>
                <a:effectLst/>
                <a:latin typeface="Roboto" panose="020F0502020204030204" pitchFamily="34" charset="0"/>
              </a:rPr>
              <a:t>), kterými jsou často malé energetické zdroje. DER jsou někdy známé jako „</a:t>
            </a:r>
            <a:r>
              <a:rPr lang="cs-CZ" b="0" i="0" dirty="0" err="1">
                <a:solidFill>
                  <a:srgbClr val="3C4043"/>
                </a:solidFill>
                <a:effectLst/>
                <a:latin typeface="Roboto" panose="020F0502020204030204" pitchFamily="34" charset="0"/>
              </a:rPr>
              <a:t>grid</a:t>
            </a:r>
            <a:r>
              <a:rPr lang="cs-CZ" b="0" i="0" dirty="0">
                <a:solidFill>
                  <a:srgbClr val="3C4043"/>
                </a:solidFill>
                <a:effectLst/>
                <a:latin typeface="Roboto" panose="020F0502020204030204" pitchFamily="34" charset="0"/>
              </a:rPr>
              <a:t> </a:t>
            </a:r>
            <a:r>
              <a:rPr lang="cs-CZ" b="0" i="0" dirty="0" err="1">
                <a:solidFill>
                  <a:srgbClr val="3C4043"/>
                </a:solidFill>
                <a:effectLst/>
                <a:latin typeface="Roboto" panose="020F0502020204030204" pitchFamily="34" charset="0"/>
              </a:rPr>
              <a:t>edge</a:t>
            </a:r>
            <a:r>
              <a:rPr lang="cs-CZ" b="0" i="0" dirty="0">
                <a:solidFill>
                  <a:srgbClr val="3C4043"/>
                </a:solidFill>
                <a:effectLst/>
                <a:latin typeface="Roboto" panose="020F0502020204030204" pitchFamily="34" charset="0"/>
              </a:rPr>
              <a:t>“ technologie, protože existují na spodním okraji sítě, blízko nebo za elektrickými měřiči koncových zákazníků.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dirty="0">
                <a:solidFill>
                  <a:srgbClr val="3C4043"/>
                </a:solidFill>
                <a:effectLst/>
                <a:latin typeface="Roboto" panose="020F0502020204030204" pitchFamily="34" charset="0"/>
              </a:rPr>
              <a:t>Tyto technologie rychle rostou co do rozmanitosti, propracovanosti a kumulativního rozsahu, čímž odemykají příležitosti ke spojení více lokálně dostatečných energetických sítí – pokud to síť v daném místě zvládne.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Na tomto místě se pojďme zastavit ještě u termínu intermitentní zdroj energie: Za účelem udržení stability sítě je potřeba zajistit vyrovnaný objem mezi dodávanou energií do sítě a jejím odběrem, což se se zavedením většího podílu OZE stává problematické, protože OZE jsou intermitentní zdroje energie, tzn nejsou stabilní co se týče objemu dodávek požadované elektrické energie do sítě. Velmi zjednodušeně - solární panely dodávají energii v závislosti na slunečním záření, větrné elektrárny zase potřebují k dodávkám energie vítr. Pokud se vyskytnou nevhodné podmínky, nedostatečná míra slunečního záření potřebného pro provoz fotovoltaické elektrárny nebo bezvětří, OZE žádnou energii do sítě nedodá. Což je ale obrovské riziko v podobě přetížení sítě a následného výpadku, pokud není chybějící energie kompenzována z jiného zdroje elektrické energie, který dokáže rychle reagovat na aktuální deficit v síti.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u="none" dirty="0">
              <a:highlight>
                <a:srgbClr val="FFFF00"/>
              </a:highlight>
            </a:endParaRP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10</a:t>
            </a:fld>
            <a:endParaRPr lang="cs-CZ" dirty="0"/>
          </a:p>
        </p:txBody>
      </p:sp>
    </p:spTree>
    <p:extLst>
      <p:ext uri="{BB962C8B-B14F-4D97-AF65-F5344CB8AC3E}">
        <p14:creationId xmlns:p14="http://schemas.microsoft.com/office/powerpoint/2010/main" val="215425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dirty="0">
                <a:solidFill>
                  <a:srgbClr val="3C4043"/>
                </a:solidFill>
                <a:effectLst/>
                <a:latin typeface="Roboto" panose="020F0502020204030204" pitchFamily="34" charset="0"/>
              </a:rPr>
              <a:t>Mikro </a:t>
            </a:r>
            <a:r>
              <a:rPr lang="cs-CZ" b="0" i="0" dirty="0" err="1">
                <a:solidFill>
                  <a:srgbClr val="3C4043"/>
                </a:solidFill>
                <a:effectLst/>
                <a:latin typeface="Roboto" panose="020F0502020204030204" pitchFamily="34" charset="0"/>
              </a:rPr>
              <a:t>Grid</a:t>
            </a:r>
            <a:r>
              <a:rPr lang="cs-CZ" b="0" i="0" dirty="0">
                <a:solidFill>
                  <a:srgbClr val="3C4043"/>
                </a:solidFill>
                <a:effectLst/>
                <a:latin typeface="Roboto" panose="020F0502020204030204" pitchFamily="34" charset="0"/>
              </a:rPr>
              <a:t> – na třetím obrázku vidíme grafické znázornění toho, jak je uvažováno nad tím, jak může společnost dosáhnout všech environmentálních cílů a předpokládané energetické transformace.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dirty="0">
              <a:solidFill>
                <a:srgbClr val="3C4043"/>
              </a:solidFill>
              <a:effectLst/>
              <a:latin typeface="Robo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dirty="0">
                <a:solidFill>
                  <a:srgbClr val="3C4043"/>
                </a:solidFill>
                <a:effectLst/>
                <a:latin typeface="Roboto" panose="020F0502020204030204" pitchFamily="34" charset="0"/>
              </a:rPr>
              <a:t>K takovému uspořádání sítě je však potřeba změnit uvažování o jejím dosavadním fungování. Najednou vidíme, že v síti je množství malých decentralizovaných zdrojů, jejichž fungování, nebo lépe jejichž dodávání energie do sítě záleží na faktorech jako je počasí, světlo, povětrnostní podmínky, bateriové uložiště… Pro řízení takto operující sítě potřebujeme mít zavedenou chytrou síť, díky níž budeme mít možnost vidět, co se děje v distribuční síti až po jednotlivé zařízení, a sdílet tyto znalosti v reálném čase, a na základě nich řídit celou síť efektivněji a úsporněji.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u="none" dirty="0">
              <a:highlight>
                <a:srgbClr val="FFFF00"/>
              </a:highlight>
            </a:endParaRP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11</a:t>
            </a:fld>
            <a:endParaRPr lang="cs-CZ" dirty="0"/>
          </a:p>
        </p:txBody>
      </p:sp>
    </p:spTree>
    <p:extLst>
      <p:ext uri="{BB962C8B-B14F-4D97-AF65-F5344CB8AC3E}">
        <p14:creationId xmlns:p14="http://schemas.microsoft.com/office/powerpoint/2010/main" val="793603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Pojďme se podívat ještě na poslední pojem, a to chytrá nebo inteligentní síť. Chceme-li dosáhnout stanovených cílů v ochraně klimatu, je transformace současné sítě nevyhnutelná. Tradiční síť proto musí být nahrazena efektivní, flexibilní a inteligentní sítí, která je označována jako chytrá síť.</a:t>
            </a:r>
          </a:p>
          <a:p>
            <a:endParaRPr lang="cs-CZ" dirty="0"/>
          </a:p>
          <a:p>
            <a:r>
              <a:rPr lang="cs-CZ" dirty="0"/>
              <a:t>Inteligentní síť je definována jako jakákoli kombinace technologií, hardwaru, softwaru nebo postupů, které společně činí infrastrukturu dodávek nebo síť spolehlivější, všestrannější, bezpečnější, přizpůsobivější, odolnější a nakonec užitečnější pro spotřebitele.</a:t>
            </a:r>
          </a:p>
          <a:p>
            <a:endParaRPr lang="cs-CZ" dirty="0"/>
          </a:p>
          <a:p>
            <a:r>
              <a:rPr lang="cs-CZ" dirty="0"/>
              <a:t>Jedná se o digitálně monitorovanou a řízenou síť, která dodává elektřinu z diverzifikovaných výrobních zdrojů do míst spotřeby. Zároveň optimalizuje dodávku energie a usnadňuje obousměrnou komunikaci po síti, což umožňuje koncovým spotřebitelům řídit spotřebu energie, minimalizuje výpadky proudu a přenáší jen nezbytné množství elektřiny.</a:t>
            </a:r>
          </a:p>
          <a:p>
            <a:endParaRPr lang="cs-CZ" dirty="0"/>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12</a:t>
            </a:fld>
            <a:endParaRPr lang="cs-CZ"/>
          </a:p>
        </p:txBody>
      </p:sp>
    </p:spTree>
    <p:extLst>
      <p:ext uri="{BB962C8B-B14F-4D97-AF65-F5344CB8AC3E}">
        <p14:creationId xmlns:p14="http://schemas.microsoft.com/office/powerpoint/2010/main" val="157811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Nutnost koordinace mezinárodního společenství v oblasti </a:t>
            </a:r>
            <a:r>
              <a:rPr lang="cs-CZ" dirty="0" err="1"/>
              <a:t>mitigace</a:t>
            </a:r>
            <a:r>
              <a:rPr lang="cs-CZ" dirty="0"/>
              <a:t> klimatické změny je zřejmá od samého počátku úvah o nutnosti aktivně řešit probíhající změnu klimatu. To vyústilo v přijetí Rámcové úmluvy OSN o změně klimatu na Konferenci OSN o životním prostředí a rozvoji v Rio de </a:t>
            </a:r>
            <a:r>
              <a:rPr lang="cs-CZ" dirty="0" err="1"/>
              <a:t>Janeiru</a:t>
            </a:r>
            <a:r>
              <a:rPr lang="cs-CZ" dirty="0"/>
              <a:t> v roce 1992, které je známá také pod označením „Summit Země“.</a:t>
            </a:r>
          </a:p>
          <a:p>
            <a:endParaRPr lang="cs-CZ" dirty="0"/>
          </a:p>
          <a:p>
            <a:r>
              <a:rPr lang="cs-CZ" dirty="0"/>
              <a:t>V rámci vyjednávací platformy Rámcové úmluvy o změně klimatu bylo přijato několik mezinárodních dohod, které měly za cíl začít řešit nastupující změnu klimatu. Nicméně jejich slabinou vždy tak trochu byla právě jejich mezinárodní povaha a z toho vyplývající obtížná vynutitelnost v rámci mezinárodního společenství.</a:t>
            </a:r>
          </a:p>
          <a:p>
            <a:endParaRPr lang="cs-CZ" dirty="0"/>
          </a:p>
          <a:p>
            <a:r>
              <a:rPr lang="cs-CZ" dirty="0"/>
              <a:t>V rámci Kjótského protokolu (1997), ve kterém se přistupující země poprvé zavázaly ke snižování emisí CO2 v kontrolních obdobích, došlo v rozsahu prvního monitorovacího období (2008-2012) k poklesu vypouštěných emisí. Na základě toho byl v roce 2012 podepsán dodatek, který stanovil pokračování nastavených snah v rámci druhého monitorovacího období (v letech 2013-2020), nicméně rozvojové státy jako Čína, Brazílie nebo Indie stejně jako klíčoví aktéři jako USA nebo Kanada k tomuto dodatku nepřistoupily.</a:t>
            </a:r>
          </a:p>
          <a:p>
            <a:endParaRPr lang="cs-CZ" dirty="0"/>
          </a:p>
          <a:p>
            <a:r>
              <a:rPr lang="cs-CZ" dirty="0"/>
              <a:t>Pařížská konference OSN o klimatu, která se konala v prosinci 2015 jako dvacátá první konference smluvních stran UNFCCC (COP 21), přinesla viditelnou změnu v uvažování o změně klimatu a jeho důsledcích. V rámci konference bylo dosaženo nové celosvětové dohody o změně klimatu, která je známá jako Pařížská dohoda. Součástí této dohody je závazek světového společenství omezit globální oteplování a udržet ho významně pod hranicí 2 °C v porovnání s předindustriálními podmínkami.</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14</a:t>
            </a:fld>
            <a:endParaRPr lang="cs-CZ"/>
          </a:p>
        </p:txBody>
      </p:sp>
    </p:spTree>
    <p:extLst>
      <p:ext uri="{BB962C8B-B14F-4D97-AF65-F5344CB8AC3E}">
        <p14:creationId xmlns:p14="http://schemas.microsoft.com/office/powerpoint/2010/main" val="379468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Evropská unie se dlouhodobě snaží o koordinaci environmentální a energetické politiky k </a:t>
            </a:r>
            <a:r>
              <a:rPr lang="cs-CZ" dirty="0" err="1"/>
              <a:t>mitigaci</a:t>
            </a:r>
            <a:r>
              <a:rPr lang="cs-CZ" dirty="0"/>
              <a:t> klimatických změn, což je dobře viditelné v rámci čl. 194 SFEU</a:t>
            </a:r>
          </a:p>
          <a:p>
            <a:endParaRPr lang="cs-CZ" dirty="0"/>
          </a:p>
          <a:p>
            <a:r>
              <a:rPr lang="cs-CZ" dirty="0"/>
              <a:t>V rámci vytváření a fungování vnitřního trhu a s přihlédnutím k potřebě chránit a zlepšovat životní prostředí má politika Unie v oblasti energetiky v duchu solidarity mezi členskými státy za cíl: a) zajistit fungování trhu s energií; b) zajistit bezpečnost dodávek energie v Unii; c) podporovat energetickou účinnost a úspory energie jakož i rozvoj nových a obnovitelných zdrojů energie; a d) podporovat propojení energetických síti.</a:t>
            </a:r>
            <a:br>
              <a:rPr lang="cs-CZ" dirty="0"/>
            </a:br>
            <a:br>
              <a:rPr lang="cs-CZ" dirty="0"/>
            </a:br>
            <a:r>
              <a:rPr lang="cs-CZ" dirty="0"/>
              <a:t>Evropská unie si od počátku konzistentnějších úvah o nutnosti </a:t>
            </a:r>
            <a:r>
              <a:rPr lang="cs-CZ" dirty="0" err="1"/>
              <a:t>mitigace</a:t>
            </a:r>
            <a:r>
              <a:rPr lang="cs-CZ" dirty="0"/>
              <a:t> klimatické změny uvědomuje provázanost ochrany klimatu s odvětvím energetiky, a právě toto spojení se stalo základem pro vytvoření tzv. energetické unie, která je prvním komplexním strategickým konceptem na úrovni EU, který zastřešuje transformaci energetického sektoru. Vizí strategie energetické unie bylo zajistit pro Evropu a její občany cenově dostupnou, bezpečnou a udržitelnou energii. Evropská rada stanovila vytvoření energetické unie jako jeden z pěti hlavních cílů evropské strategické agendy v polovině roku 2014.</a:t>
            </a:r>
          </a:p>
          <a:p>
            <a:endParaRPr lang="cs-CZ" dirty="0"/>
          </a:p>
          <a:p>
            <a:r>
              <a:rPr lang="cs-CZ" dirty="0"/>
              <a:t>Energetická unie vznikla v březnu roku 2015	</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15</a:t>
            </a:fld>
            <a:endParaRPr lang="cs-CZ"/>
          </a:p>
        </p:txBody>
      </p:sp>
    </p:spTree>
    <p:extLst>
      <p:ext uri="{BB962C8B-B14F-4D97-AF65-F5344CB8AC3E}">
        <p14:creationId xmlns:p14="http://schemas.microsoft.com/office/powerpoint/2010/main" val="174249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listopadu roku 2016 byl představen legislativní balíček opatření navrhovaný Evropskou komisí označený jako Čistá energie pro všechny Evropany, jehož příprava i přijímání byly velmi silně poznamenány snahou o posílení využívání OZE a dekarbonizaci energetiky“</a:t>
            </a:r>
          </a:p>
          <a:p>
            <a:endParaRPr lang="cs-CZ" dirty="0"/>
          </a:p>
          <a:p>
            <a:r>
              <a:rPr lang="cs-CZ" dirty="0"/>
              <a:t>Celkem 8 legislativních aktů, důležité jsou následující:</a:t>
            </a:r>
          </a:p>
          <a:p>
            <a:r>
              <a:rPr lang="cs-CZ" dirty="0"/>
              <a:t>Pro zavedení chytré sítě je podstatné, že nařízení o správě energetické unie stanovuje povinnost vypracovávat integrované vnitrostátní plány v oblasti klimatu pro desetiletá období. Tyto plány obsahují cíle a plánované prostředky k jejich dosažení ve všech pěti pilířích energetické unie, kterými je snižování uhlíku, energetická účinnost, energetická bezpečnost, vnitřní trh s energií a výzkum, inovace a konkurenceschopnost. Požadavek uvést údaje ohledně zavedení chytré sítě jsou zahrnuty v rámci vnitrostátních cílů v oblasti vnitřního trhu s energií 40 a implicitně také v rámci požadavku na vyšší zapojení spotřebitelů v energetickém systému.</a:t>
            </a:r>
          </a:p>
          <a:p>
            <a:r>
              <a:rPr lang="cs-CZ" dirty="0"/>
              <a:t>Nařízení o energetické připravenosti stanovuje společný rámec pravidel pro předcházení elektroenergetickým krizím, k přípravě na ně a k jejich řízení a zajišťuje, že opatření jsou přijímána koordinovaně a účinně. Nařízení o rizikové připravenosti zmiňuje provázanost s požadavkem na zajištění kybernetické bezpečnosti energetického sektoru.</a:t>
            </a:r>
          </a:p>
          <a:p>
            <a:r>
              <a:rPr lang="cs-CZ" dirty="0"/>
              <a:t>Nařízení o elektřině stanovuje pravidla pro fungování vnitřního trhu s energií s ohledem na stanovené klimatické a environmentální cíle a požadavky na integraci většího podílu elektrické energie z OZE. Píše se tam: „Aby bylo možné integrovat rostoucí podíly energie z obnovitelných zdrojů, měla by budoucí elektrizační soustava využívat veškeré zdroje flexibility, zejména řešení na straně poptávky a ukládání energie, jakož i digitalizaci prostřednictvím začleňování inovačních technologií do elektrizační soustavy.“</a:t>
            </a:r>
          </a:p>
          <a:p>
            <a:r>
              <a:rPr lang="cs-CZ" dirty="0"/>
              <a:t>Směrnice o elektřině stanovuje novelizovaná pravidla pro zavedení jednotného evropského vnitřního trhu s elektřinou, ve které mají být občané jádrem stabilní energetické unie, díky kterému se podaří dosáhnout integrace většího podílu energie z OZE, decentralizace sítě a energetických úspor. Jedním z předpokladů takového fungování je umožnění instalace inteligentního elektroměru a využívání funkcionalit chytré sítě.</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16</a:t>
            </a:fld>
            <a:endParaRPr lang="cs-CZ"/>
          </a:p>
        </p:txBody>
      </p:sp>
    </p:spTree>
    <p:extLst>
      <p:ext uri="{BB962C8B-B14F-4D97-AF65-F5344CB8AC3E}">
        <p14:creationId xmlns:p14="http://schemas.microsoft.com/office/powerpoint/2010/main" val="286902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Zelená dohoda pro Evropu známá také jako Evropský Green </a:t>
            </a:r>
            <a:r>
              <a:rPr lang="cs-CZ" dirty="0" err="1"/>
              <a:t>Deal</a:t>
            </a:r>
            <a:r>
              <a:rPr lang="cs-CZ" dirty="0"/>
              <a:t> („EGD“) je jednou ze šesti stanovených priorit Evropské komise pro období mezi lety 2019 - 2024.62 EGD byla přijata formou sdělení Evropské komise, reaguje na dosažení předešlých klimatických závazků a vytyčuje ještě ambicióznější cíle. EGD má za cíl transformovat Evropskou unii v moderní, efektivní a konkurenceschopnou ekonomiku, při současném zajištění nulových emisí do roku 2050, hospodářském růstu odděleném od využívání přírodních zdrojů a pokroku pro všechny. Všech 27 členských států se dohodlo vytvořit na území Evropské unie první klimaticky neutrální kontinent do roku 2050.</a:t>
            </a:r>
          </a:p>
          <a:p>
            <a:r>
              <a:rPr lang="cs-CZ" dirty="0"/>
              <a:t>EDG pokrývá celou šíři různých témat, pro účely dnešního tématu je nutné zmínit zejména závazky stanovené v oblastech čistého energetického sektoru a vedoucího postavení EU jako globálního lídra třetí, potažmo čtvrté  průmyslové revoluce. Dosažení závazků k roku 2050 vyžaduje zvýšení podílu obnovitelných zdrojů energie na produkci energie na 40 %. V těsné souvislosti s tímto závazkem jde požadavek na celkové snížení nutné spotřeby energie skrze zvýšení závazných cílů energetické účinnosti tak, aby bylo do konce roku 2030 dosaženo celkového snížení konečné spotřeby energie o 36-39 %.</a:t>
            </a:r>
          </a:p>
          <a:p>
            <a:endParaRPr lang="cs-CZ" dirty="0"/>
          </a:p>
          <a:p>
            <a:r>
              <a:rPr lang="cs-CZ" dirty="0"/>
              <a:t>FIT </a:t>
            </a:r>
            <a:r>
              <a:rPr lang="cs-CZ" dirty="0" err="1"/>
              <a:t>for</a:t>
            </a:r>
            <a:r>
              <a:rPr lang="cs-CZ" dirty="0"/>
              <a:t> 55. V oblasti energetiky a klimatu balíček stanovuje revizi integrovaných vnitrostátních plánů v oblasti klimatu a nařízení o správě energetické unie. Návrh směrnice o obnovitelných zdrojích navrhuje zvýšit podíl energie vyráběné z OZE na 40 % celkové výroby, což má přispět k čistšímu a efektivnějšímu energetickému systému v souvislosti s vyšším podílem elektrifikace lidských činností. Nový návrh směrnice o energetické účinnosti klade větší důraz na celkové snížení spotřeby energie, stejně jako návrh směrnice o energetické náročnosti budov, která za tímto účelem stanovuje konkrétní opatření k urychlení renovací budov</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17</a:t>
            </a:fld>
            <a:endParaRPr lang="cs-CZ"/>
          </a:p>
        </p:txBody>
      </p:sp>
    </p:spTree>
    <p:extLst>
      <p:ext uri="{BB962C8B-B14F-4D97-AF65-F5344CB8AC3E}">
        <p14:creationId xmlns:p14="http://schemas.microsoft.com/office/powerpoint/2010/main" val="149531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Klíčovým krokem k zásadnímu zmírnění dopadů klimatických změn a dosažení klimatické neutrality je transformace a dekarbonizace energetického sektoru, který se v celkovém poměru podílí na produkci CO2 do atmosféry v největším objemu. Mezinárodní agentura pro obnovitelnou energii vydala v roce 2020 zprávu, která podrobně zkoumá možné scénáře energetické transformace do roku 2050 ve všech oblastech, které jsou s energetikou spojeny – doprava, vytápění a spalování fosilních paliv v průmyslové výrobě. Jeden z hlavních závěrů studie poukazuje na to, že stávající rychlost klesání objemu vypouštěných emisí CO2 není dostatečná pro naplnění cílů Pařížské dohody</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18</a:t>
            </a:fld>
            <a:endParaRPr lang="cs-CZ"/>
          </a:p>
        </p:txBody>
      </p:sp>
    </p:spTree>
    <p:extLst>
      <p:ext uri="{BB962C8B-B14F-4D97-AF65-F5344CB8AC3E}">
        <p14:creationId xmlns:p14="http://schemas.microsoft.com/office/powerpoint/2010/main" val="219615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Zvyšování podílu obnovitelných zdrojů energie v síti spojené s decentralizací s sebou nese zvýšené požadavky na fungování sítě samotné. Za účelem udržení stability sítě je potřeba zajistit vyrovnaný objem mezi dodávanou energií do sítě a jejím odběrem, což se se zavedením většího podílu OZE stává problematické, právě díky intermitenci OZE.</a:t>
            </a:r>
          </a:p>
          <a:p>
            <a:endParaRPr lang="cs-CZ" dirty="0"/>
          </a:p>
          <a:p>
            <a:r>
              <a:rPr lang="cs-CZ" dirty="0"/>
              <a:t>Digitalizace energetického sektoru je zásadní pro dosažení maximální míry flexibility sítě, která bude pohotově reagovat v rámci modelu </a:t>
            </a:r>
            <a:r>
              <a:rPr lang="cs-CZ" dirty="0" err="1"/>
              <a:t>demand</a:t>
            </a:r>
            <a:r>
              <a:rPr lang="cs-CZ" dirty="0"/>
              <a:t> response. Tradiční nastavení výroby elektrické energie pracuje s neustálým přizpůsobováním výroby energie aktuální spotřebě v síti. Koncept </a:t>
            </a:r>
            <a:r>
              <a:rPr lang="cs-CZ" dirty="0" err="1"/>
              <a:t>demand</a:t>
            </a:r>
            <a:r>
              <a:rPr lang="cs-CZ" dirty="0"/>
              <a:t> response pracuje s obráceným modelem chování, a to s přizpůsobováním poptávky po elektrické energii aktuálním podmínkám v síti namísto neustálého generování energie do sítě. V polovině roku 2020 se Evropská komise zavázala k přijetí akčního plánu k podpoře digitalizace energetiky v souladu s tržními principy konkurence schopného trhu s digitálními službami, zajištěním odpovídajícího stupně bezpečnosti dat a osobních údajů a podporou investic do digitální infrastruktury energetického sektoru</a:t>
            </a:r>
          </a:p>
          <a:p>
            <a:endParaRPr lang="cs-CZ" dirty="0"/>
          </a:p>
          <a:p>
            <a:r>
              <a:rPr lang="cs-CZ" dirty="0"/>
              <a:t>Ve druhé polovině října 2022 vydala Evropská komise Akční plán digitalizace energetického sektoru,74 který navazuje na sdělení z roku 2020. Akční plán popisuje důležitost využívání technologií pro zvýšení účinnosti energetických zdrojů, usnadnění integrace OZE do sítě a úspory spotřebitelů v EU i energetických společností. Komise tímto stanovila opatření na podporu sdílení dat, podporu investic do digitální energetické infrastruktury, posílení výhod pro spotřebitele a posílení kybernetické bezpečnosti. Vzhledem k tomu, že digitalizace energetického sektoru s sebou nese také zvýšený zájem o online služby poskytované skrze výpočetní techniku, která také spotřebovává elektrickou energii, zmiňuje také způsoby, jak oddělit energetickou stopu ICT sektoru od exponenciálního růstu dat. Digitalizace energetického sektoru musí postupovat v synergii se závazky k zastavení změny klimatu</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19</a:t>
            </a:fld>
            <a:endParaRPr lang="cs-CZ"/>
          </a:p>
        </p:txBody>
      </p:sp>
    </p:spTree>
    <p:extLst>
      <p:ext uri="{BB962C8B-B14F-4D97-AF65-F5344CB8AC3E}">
        <p14:creationId xmlns:p14="http://schemas.microsoft.com/office/powerpoint/2010/main" val="296337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Pojďme se podívat na český kontext transformace energetiky a zavedení chytré sítě.</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20</a:t>
            </a:fld>
            <a:endParaRPr lang="cs-CZ"/>
          </a:p>
        </p:txBody>
      </p:sp>
    </p:spTree>
    <p:extLst>
      <p:ext uri="{BB962C8B-B14F-4D97-AF65-F5344CB8AC3E}">
        <p14:creationId xmlns:p14="http://schemas.microsoft.com/office/powerpoint/2010/main" val="35258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Pojďme do toho skočit rovnou po hlavě. Proč přemýšlet o chytré síti?</a:t>
            </a:r>
          </a:p>
          <a:p>
            <a:endParaRPr lang="cs-CZ" dirty="0"/>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2</a:t>
            </a:fld>
            <a:endParaRPr lang="cs-CZ"/>
          </a:p>
        </p:txBody>
      </p:sp>
    </p:spTree>
    <p:extLst>
      <p:ext uri="{BB962C8B-B14F-4D97-AF65-F5344CB8AC3E}">
        <p14:creationId xmlns:p14="http://schemas.microsoft.com/office/powerpoint/2010/main" val="49431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2010 byl přijat Strategický rámec udržitelného rozvoje České republiky. Na něj navazují jednotlivé sektorové strategie. Z nich je pro nás nejdůležitější Státní energetická koncepce, která je klíčovým strategickým dokumentem v rámci rozvoje energetického sektoru v ČR. Na ni navazuje dokument Národní akční plán pro implementaci chytrých sítí, který popisuje koncepci rozvoje energetické infrastruktury v ČR s ohledem na požadavek fungování chytré sítě.</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21</a:t>
            </a:fld>
            <a:endParaRPr lang="cs-CZ"/>
          </a:p>
        </p:txBody>
      </p:sp>
    </p:spTree>
    <p:extLst>
      <p:ext uri="{BB962C8B-B14F-4D97-AF65-F5344CB8AC3E}">
        <p14:creationId xmlns:p14="http://schemas.microsoft.com/office/powerpoint/2010/main" val="196826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Národní akční plán pro chytré sítě (NAP SG) obsahuje koncepci rozvoje síťové infrastruktury pro zabezpečení spolehlivého a bezpečného provozu za podmínek decentralizované a flexibilní elektrické soustavy. NAP SG zpracovalo Ministerstvo průmyslu a obchodu v roce 2016 a jeho aktuální podoba byly schválena vládou ČR usnesením vlády dne 16. září 2019. </a:t>
            </a:r>
          </a:p>
          <a:p>
            <a:r>
              <a:rPr lang="cs-CZ" dirty="0"/>
              <a:t>NAP SG reaguje na nezbytnost implementace chytré sítě, která je nezbytná pro všechny zmíněné aspekty transformace energetického sektoru, zejm. pak pro zajištění spolehlivého provozu elektrizační soustavy a integraci energie z intermitentních zdrojů</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22</a:t>
            </a:fld>
            <a:endParaRPr lang="cs-CZ"/>
          </a:p>
        </p:txBody>
      </p:sp>
    </p:spTree>
    <p:extLst>
      <p:ext uri="{BB962C8B-B14F-4D97-AF65-F5344CB8AC3E}">
        <p14:creationId xmlns:p14="http://schemas.microsoft.com/office/powerpoint/2010/main" val="197243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23</a:t>
            </a:fld>
            <a:endParaRPr lang="cs-CZ"/>
          </a:p>
        </p:txBody>
      </p:sp>
    </p:spTree>
    <p:extLst>
      <p:ext uri="{BB962C8B-B14F-4D97-AF65-F5344CB8AC3E}">
        <p14:creationId xmlns:p14="http://schemas.microsoft.com/office/powerpoint/2010/main" val="245817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předchozích kapitolách byly představeny strategické dokumenty a kroky, které mají za cíl snížení emisí skleníkových plynů a zastavení globálních změn klimatu. Evropa si vytyčila za cíl směřovat k udržitelnému, digitalizovanému, integrovanému a elektrifikovanému energetickému systému, který v podmínkách decentralizace a zvýšené flexibility efektivně kombinuje zdroje elektrické energie. Tato ambiciózní cesta k dekarbonizaci předpokládá co největší nahrazení výroby elektrické energie z fosilních zdrojů těmi obnovitelnými. Elektrifikace různých odvětví lidské činnosti je považována za nejefektivnější způsob, jakým lze dosáhnout cílů dekarbonizace, což posiluje roli elektrické přenosové sítě jako páteřního systému pro fungování společnosti. </a:t>
            </a:r>
          </a:p>
          <a:p>
            <a:r>
              <a:rPr lang="cs-CZ" dirty="0"/>
              <a:t>Česká republika je jako členský stát EU součástí změn, které jsou schvalovány orgány EU. Požadavek na transformaci energetického sektoru je na úrovni EU diskutován více než deset let. Úvahy o jeho transformaci jsou motivované různými zájmy – od snahy o dotvoření vnitřního trhu s energií, zajištění energetické bezpečnosti v kontextu rizikové závislosti na dovážených fosilních palivech přes posílení práv spotřebitelů jako účastníků trhu s energiemi až po ochranu životního prostředí a </a:t>
            </a:r>
            <a:r>
              <a:rPr lang="cs-CZ" dirty="0" err="1"/>
              <a:t>mitigaci</a:t>
            </a:r>
            <a:r>
              <a:rPr lang="cs-CZ" dirty="0"/>
              <a:t> klimatické změny, ke které výrazným způsobem přispěje snížení emisí CO2, které mají svůj původ v rámci činnosti energetického </a:t>
            </a:r>
            <a:r>
              <a:rPr lang="cs-CZ"/>
              <a:t>sektoru.</a:t>
            </a:r>
          </a:p>
          <a:p>
            <a:endParaRPr lang="cs-CZ" dirty="0"/>
          </a:p>
          <a:p>
            <a:r>
              <a:rPr lang="cs-CZ" dirty="0"/>
              <a:t>Energetika je důležitým odvětvím hospodářství, na kterém stojí dosahování společenského pokroku. Zároveň je to ale tradiční až tradicionalistické odvětví, které má pomalý reakční čas. Kromě lpění na tradičním uspořádání energetického sektoru můžeme v kontextu České republiky dovodit silný důraz na centralizaci energetického sektoru. Příkladem je používání systému hromadného dálkového ovládání, skrze který jsou řízeny domácí spotřebiče s vyšším odběrem energie, aniž by se na tom spotřebitel výrazněji podílel. Předpoklad centralizovaného energetického sytému je patrný i v dalších strategických dokumentech České republiky. Národní akční plán pro zavedené chytré sítě interpretuje zavedení chytré sítě jako jakýsi ústupek malým distributorům elektrické energie, kteří by měli zřejmě nést i nějakou část nákladů na její zavedení.</a:t>
            </a:r>
          </a:p>
          <a:p>
            <a:endParaRPr lang="cs-CZ" dirty="0"/>
          </a:p>
          <a:p>
            <a:r>
              <a:rPr lang="cs-CZ" dirty="0"/>
              <a:t>Téma zavedení chytré sítě je, i přes zmíněné překážky, součástí strategických dokumentů České republiky pro oblast energetiky. Nicméně dokumentem s nejvýraznějším dopadem je v tuto chvíli novelizovaná vyhláška o měření elektřiny, na jejímž základě jsou v současnosti distributory elektrické energie vypisovaná velká výběrová řízení na dodavatele inteligentních elektroměrů, aby byl splněn harmonogram pro jejich instalaci. </a:t>
            </a:r>
          </a:p>
          <a:p>
            <a:r>
              <a:rPr lang="cs-CZ" dirty="0"/>
              <a:t>Vzhledem k aktuálnímu stavu energetické krize a zvyšování cen za energii, které mají dopad na obyvatelstvo České republiky, považuji za důležité se ještě na chvíli zastavit u toho, jak může implementace chytré sítě přispět ke snížení výdajů za elektřinu. Chytrá síť sama o sobě náklady nesníží, ale větší transparentnost ohledně vlastní spotřeby a zpřístupnění dat zákazníkům je bude ke snížení výdajů přímo motivovat. V praxi byl tento předpoklad ověřen v pilotním projektu společnosti ČEZ v období let 2010-2013, jehož cílem bylo ověřit logické, bezpečností, technologické a ekonomické předpoklady při zavedení komplexních funkcionalit chytré sítě spotřebitelům. V rámci projektu proběhlo testování obchodního </a:t>
            </a:r>
            <a:r>
              <a:rPr lang="cs-CZ" dirty="0" err="1"/>
              <a:t>dvoutarifu</a:t>
            </a:r>
            <a:r>
              <a:rPr lang="cs-CZ" dirty="0"/>
              <a:t> pro zákazníky s distribučním jednotarifem, podpořené dotazníkovým a technickým šetřením a statistickým vyhodnocením, ve kterém 80 % zapojených zákazníků ušetřilo na nákladech za energie.</a:t>
            </a:r>
          </a:p>
          <a:p>
            <a:r>
              <a:rPr lang="cs-CZ" dirty="0"/>
              <a:t>Posledním tématem ke kritické diskusi nad připraveností České republiky na zavedení chytré sítě, je aspekt ochrany životního prostředí a </a:t>
            </a:r>
            <a:r>
              <a:rPr lang="cs-CZ" dirty="0" err="1"/>
              <a:t>mitigace</a:t>
            </a:r>
            <a:r>
              <a:rPr lang="cs-CZ" dirty="0"/>
              <a:t> klimatické změny. V práci bylo zmíněno, že chytrá síť sama o sobě emise CO2 nesníží, její implementace vlastně poptávku po elektrické energii vzhledem k objemu zpracovávaných dat ještě zvýší. Nicméně implementace chytré sítě je klíčovým předpokladem pro všechny ostatní změny na poli energetické transformace, jako je vyšší podíl výroby energie z OZE, zvýšení energetické účinnosti, snížení energetické náročnosti budov a spotřebičů, aktivní zapojení spotřebitelů do regulace poptávky nebo elektrifikace některých oblastí lidské činnosti (např. podpora elektromobility118). Zavedení chytré sítě tak umožňuje využití potenciálu dalších klimatických technologií, které mají přispět k zastavení změny klimatu.</a:t>
            </a:r>
          </a:p>
          <a:p>
            <a:endParaRPr lang="cs-CZ" dirty="0"/>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24</a:t>
            </a:fld>
            <a:endParaRPr lang="cs-CZ"/>
          </a:p>
        </p:txBody>
      </p:sp>
    </p:spTree>
    <p:extLst>
      <p:ext uri="{BB962C8B-B14F-4D97-AF65-F5344CB8AC3E}">
        <p14:creationId xmlns:p14="http://schemas.microsoft.com/office/powerpoint/2010/main" val="200484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Využívání energie je neodmyslitelně spjato s rozmachem lidské společnosti. Po většinu času dosavadní lidské existence bylo dominantní zemědělství, které bylo závislé na využívání energie ze slunce. Objevením energetického potenciálu uhlí došlo k fenoménu, který dnes známe jako první průmyslová revoluce. Klíčovým pojmem pro toto období je parní stroj. Druhá průmyslová revoluce je spojena s masivním rozšířením využívání elektřiny. O třetí průmyslové revoluci se mluví ve vztahu k automatizaci, elektronice a rozvoji informačních technologií a o čtvrté průmyslové revoluci potom ve vztahu k masivnímu rozšíření používání internetu a jeho průnikem prakticky do všech oblastí lidské činnosti.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Sektor energetiky prochází zásadními změnami, které jsou motivovány širokou škálou podnětů.</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Ke klasikám jako je </a:t>
            </a:r>
            <a:r>
              <a:rPr lang="cs-CZ" dirty="0" err="1"/>
              <a:t>mitigace</a:t>
            </a:r>
            <a:r>
              <a:rPr lang="cs-CZ" dirty="0"/>
              <a:t> klimatické změny, posílení energetické bezpečnosti a zajištění stability sítě se v posledních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dvou letech přidala nutnost předcházení extrémní volatilitě cen energií pro koncové uživatele 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v souvislosti s válkou na Ukrajině také urgentní potřeba snížení energetické závislosti na fosilních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palivech importovaných ze třetích zemí. V souhrnu jsou tato opatření označována jako energetická</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transformace, která společně s digitalizací a využitím nových technologií směřuje k tzv. energetice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u="none" dirty="0">
              <a:highlight>
                <a:srgbClr val="FFFF00"/>
              </a:highlight>
            </a:endParaRP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3</a:t>
            </a:fld>
            <a:endParaRPr lang="cs-CZ" dirty="0"/>
          </a:p>
        </p:txBody>
      </p:sp>
    </p:spTree>
    <p:extLst>
      <p:ext uri="{BB962C8B-B14F-4D97-AF65-F5344CB8AC3E}">
        <p14:creationId xmlns:p14="http://schemas.microsoft.com/office/powerpoint/2010/main" val="155580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dirty="0"/>
              <a:t>Zelená dohoda pro Evropu postavila Evropskou unii na cestu ke klimatické neutralitě, tedy nulové bilanci emisí skleníkových plynů, do roku 2050. Emise skleníkových plynů na území Evropské unie i České republiky od roku 1990 konstantně klesají, ale tempo jejich klesání není dostatečně rychlé na to, aby došlo bez dalšího zásahu k omezení nárůstu teploty o výrazně méně než 2 °C ve srovnání s dobou před průmyslovou revolucí, což je kolektivní závazek, ke kterému se EU zavázala v reakci na přijetí Pařížské dohody. Závazek je to ambiciózní a data ukazují, že k jeho splnění bude potřeba jisté míry společenské proměny, energetický sektor nevyjímaje.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Na tomto místě bych vám ráda ukázala několik čísel, která podtrhují důležitost toho, proč se musíme bavit o energetice v souvislosti s ochranou životního prostředí.</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4</a:t>
            </a:fld>
            <a:endParaRPr lang="cs-CZ" dirty="0"/>
          </a:p>
        </p:txBody>
      </p:sp>
    </p:spTree>
    <p:extLst>
      <p:ext uri="{BB962C8B-B14F-4D97-AF65-F5344CB8AC3E}">
        <p14:creationId xmlns:p14="http://schemas.microsoft.com/office/powerpoint/2010/main" val="333256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Zelená dohoda pro Evropu je…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u="none" dirty="0">
              <a:highlight>
                <a:srgbClr val="FFFF00"/>
              </a:highlight>
            </a:endParaRP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5</a:t>
            </a:fld>
            <a:endParaRPr lang="cs-CZ" dirty="0"/>
          </a:p>
        </p:txBody>
      </p:sp>
    </p:spTree>
    <p:extLst>
      <p:ext uri="{BB962C8B-B14F-4D97-AF65-F5344CB8AC3E}">
        <p14:creationId xmlns:p14="http://schemas.microsoft.com/office/powerpoint/2010/main" val="343318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Zelená dohoda pro Evropu je…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u="none" dirty="0">
              <a:highlight>
                <a:srgbClr val="FFFF00"/>
              </a:highlight>
            </a:endParaRP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6</a:t>
            </a:fld>
            <a:endParaRPr lang="cs-CZ" dirty="0"/>
          </a:p>
        </p:txBody>
      </p:sp>
    </p:spTree>
    <p:extLst>
      <p:ext uri="{BB962C8B-B14F-4D97-AF65-F5344CB8AC3E}">
        <p14:creationId xmlns:p14="http://schemas.microsoft.com/office/powerpoint/2010/main" val="126742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Strategie energetické transformace Evropské unie podporuje čím dál větší využívání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decentralizovaných a obnovitelných zdrojů energie (dále „OZE“). V rámci směrnice o obnovitelných zdrojích (RED II), která mj.</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určuje cíle pro podíl OZE v energetickém mixu EU, se Evropská unie zavázala k dosažení 32% podílu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obnovitelné energie v celkové hrubé spotřebě elektrické energie do roku 2030.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Nedílnou součástí strategie energetické transformace je také intenzivnější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zapojení malých aktivních producentů energie, ať už jednotlivců (tzv. </a:t>
            </a:r>
            <a:r>
              <a:rPr lang="cs-CZ" b="0" i="0" u="none" dirty="0" err="1">
                <a:highlight>
                  <a:srgbClr val="FFFF00"/>
                </a:highlight>
              </a:rPr>
              <a:t>prosumers</a:t>
            </a:r>
            <a:r>
              <a:rPr lang="cs-CZ" b="0" i="0" u="none" dirty="0">
                <a:highlight>
                  <a:srgbClr val="FFFF00"/>
                </a:highlight>
              </a:rPr>
              <a:t>) nebo komunit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(energetická společenství, společenství pro obnovitelné zdroje).</a:t>
            </a: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7</a:t>
            </a:fld>
            <a:endParaRPr lang="cs-CZ" dirty="0"/>
          </a:p>
        </p:txBody>
      </p:sp>
    </p:spTree>
    <p:extLst>
      <p:ext uri="{BB962C8B-B14F-4D97-AF65-F5344CB8AC3E}">
        <p14:creationId xmlns:p14="http://schemas.microsoft.com/office/powerpoint/2010/main" val="70089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3C4043"/>
                </a:solidFill>
                <a:effectLst/>
                <a:latin typeface="Roboto" panose="020F0502020204030204" pitchFamily="34" charset="0"/>
              </a:rPr>
              <a:t>Abychom pochopili výzvu transformace energetického sektoru a nezbytnost zavedení chytré sítě, je důležité zastavit se u základních principů provozu elektrické sítě. Způsob výroby, přenosu a odběru elektrické energie ze sítě v našich podmínkách stále podléhá dvěma určujícím faktorům – daným fyzikálním zákonitostem a historickému dědictví uspořádání a fungování elektrizační soustavy. </a:t>
            </a:r>
            <a:endParaRPr lang="cs-CZ" dirty="0"/>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8</a:t>
            </a:fld>
            <a:endParaRPr lang="cs-CZ"/>
          </a:p>
        </p:txBody>
      </p:sp>
    </p:spTree>
    <p:extLst>
      <p:ext uri="{BB962C8B-B14F-4D97-AF65-F5344CB8AC3E}">
        <p14:creationId xmlns:p14="http://schemas.microsoft.com/office/powerpoint/2010/main" val="396879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Stávající síť je historicky navržená,</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aby vyhovovala zejména potřebám velkých a vertikálně integrovaných producentů. O její struktuře 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uvažovalo tak, že odběr elektrické energie je daný a výroba elektrické energie se mu musí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neustále přizpůsobovat. Vyrovnávání nabídky a poptávky v reálném čase je pak zajišťováno téměř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výhradně úpravami na straně dodávky. V tomto modelu sítě je podíl intermitentní energie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z obnovitelných zdrojů, který je síť za těchto podmínek schopna absorbovat bez rizika zhoršení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0" i="0" u="none" dirty="0">
                <a:highlight>
                  <a:srgbClr val="FFFF00"/>
                </a:highlight>
              </a:rPr>
              <a:t>kvality, omezený.</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b="0" i="0" u="none" dirty="0">
              <a:highlight>
                <a:srgbClr val="FFFF00"/>
              </a:highlight>
            </a:endParaRPr>
          </a:p>
          <a:p>
            <a:pPr algn="l" rtl="0"/>
            <a:r>
              <a:rPr lang="cs-CZ" b="0" i="0" dirty="0">
                <a:solidFill>
                  <a:srgbClr val="3C4043"/>
                </a:solidFill>
                <a:effectLst/>
                <a:latin typeface="Roboto" panose="020F0502020204030204" pitchFamily="34" charset="0"/>
              </a:rPr>
              <a:t>V tradičním modelu </a:t>
            </a:r>
            <a:r>
              <a:rPr lang="cs-CZ" b="0" i="0" dirty="0" err="1">
                <a:solidFill>
                  <a:srgbClr val="3C4043"/>
                </a:solidFill>
                <a:effectLst/>
                <a:latin typeface="Roboto" panose="020F0502020204030204" pitchFamily="34" charset="0"/>
              </a:rPr>
              <a:t>gridu</a:t>
            </a:r>
            <a:r>
              <a:rPr lang="cs-CZ" b="0" i="0" dirty="0">
                <a:solidFill>
                  <a:srgbClr val="3C4043"/>
                </a:solidFill>
                <a:effectLst/>
                <a:latin typeface="Roboto" panose="020F0502020204030204" pitchFamily="34" charset="0"/>
              </a:rPr>
              <a:t> není reálný prostor pro integraci většího podílu obnovitelných zdrojů, vybudování flexibilní sítě, která je schopna reagovat na potřeby v reálném čase za předpokladu zachování spolehlivé dodávky energie. </a:t>
            </a:r>
            <a:endParaRPr lang="cs-CZ" b="0" i="0" u="none" dirty="0">
              <a:highlight>
                <a:srgbClr val="FFFF00"/>
              </a:highlight>
            </a:endParaRPr>
          </a:p>
        </p:txBody>
      </p:sp>
      <p:sp>
        <p:nvSpPr>
          <p:cNvPr id="4" name="Zástupný symbol pro číslo snímku 3"/>
          <p:cNvSpPr>
            <a:spLocks noGrp="1"/>
          </p:cNvSpPr>
          <p:nvPr>
            <p:ph type="sldNum" sz="quarter" idx="5"/>
          </p:nvPr>
        </p:nvSpPr>
        <p:spPr/>
        <p:txBody>
          <a:bodyPr/>
          <a:lstStyle/>
          <a:p>
            <a:fld id="{16CFD66A-A193-4846-B637-4461755F18DD}" type="slidenum">
              <a:rPr lang="cs-CZ" smtClean="0"/>
              <a:t>9</a:t>
            </a:fld>
            <a:endParaRPr lang="cs-CZ" dirty="0"/>
          </a:p>
        </p:txBody>
      </p:sp>
    </p:spTree>
    <p:extLst>
      <p:ext uri="{BB962C8B-B14F-4D97-AF65-F5344CB8AC3E}">
        <p14:creationId xmlns:p14="http://schemas.microsoft.com/office/powerpoint/2010/main" val="826073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rowan.legal/" TargetMode="Externa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Obdélník šedý v pozadí">
            <a:extLst>
              <a:ext uri="{FF2B5EF4-FFF2-40B4-BE49-F238E27FC236}">
                <a16:creationId xmlns:a16="http://schemas.microsoft.com/office/drawing/2014/main" id="{2943E6F8-F8AD-42C4-9331-B402208F40F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v pozadí">
            <a:extLst>
              <a:ext uri="{FF2B5EF4-FFF2-40B4-BE49-F238E27FC236}">
                <a16:creationId xmlns:a16="http://schemas.microsoft.com/office/drawing/2014/main" id="{E16C6717-456F-4B96-8E73-DA9884360F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80641" r="70863" b="1240"/>
          <a:stretch/>
        </p:blipFill>
        <p:spPr>
          <a:xfrm>
            <a:off x="19051" y="5574899"/>
            <a:ext cx="3548641" cy="1259999"/>
          </a:xfrm>
          <a:prstGeom prst="rect">
            <a:avLst/>
          </a:prstGeom>
        </p:spPr>
      </p:pic>
      <p:sp>
        <p:nvSpPr>
          <p:cNvPr id="9" name="Obdélník - oranž. svislá linka">
            <a:extLst>
              <a:ext uri="{FF2B5EF4-FFF2-40B4-BE49-F238E27FC236}">
                <a16:creationId xmlns:a16="http://schemas.microsoft.com/office/drawing/2014/main" id="{85F4533C-CBAF-4B66-8DAF-F82DDC015340}"/>
              </a:ext>
            </a:extLst>
          </p:cNvPr>
          <p:cNvSpPr/>
          <p:nvPr userDrawn="1"/>
        </p:nvSpPr>
        <p:spPr>
          <a:xfrm>
            <a:off x="622800" y="619200"/>
            <a:ext cx="7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3E6BD8C4-49C1-4FBD-8248-A114EEC3889B}"/>
              </a:ext>
            </a:extLst>
          </p:cNvPr>
          <p:cNvSpPr>
            <a:spLocks noGrp="1"/>
          </p:cNvSpPr>
          <p:nvPr>
            <p:ph type="ctrTitle" hasCustomPrompt="1"/>
          </p:nvPr>
        </p:nvSpPr>
        <p:spPr>
          <a:xfrm>
            <a:off x="1260000" y="549275"/>
            <a:ext cx="10309200" cy="1260000"/>
          </a:xfrm>
        </p:spPr>
        <p:txBody>
          <a:bodyPr anchor="t" anchorCtr="0">
            <a:normAutofit/>
          </a:bodyPr>
          <a:lstStyle>
            <a:lvl1pPr algn="l">
              <a:defRPr sz="4000" cap="all" baseline="0">
                <a:solidFill>
                  <a:schemeClr val="bg1"/>
                </a:solidFill>
              </a:defRPr>
            </a:lvl1pPr>
          </a:lstStyle>
          <a:p>
            <a:r>
              <a:rPr lang="cs-CZ" dirty="0"/>
              <a:t>Název prezentace</a:t>
            </a:r>
          </a:p>
        </p:txBody>
      </p:sp>
      <p:sp>
        <p:nvSpPr>
          <p:cNvPr id="10" name="Zástupný text 9">
            <a:extLst>
              <a:ext uri="{FF2B5EF4-FFF2-40B4-BE49-F238E27FC236}">
                <a16:creationId xmlns:a16="http://schemas.microsoft.com/office/drawing/2014/main" id="{2DD7B339-0D1B-4AF4-A9D8-6D6FF0C1D0E0}"/>
              </a:ext>
            </a:extLst>
          </p:cNvPr>
          <p:cNvSpPr>
            <a:spLocks noGrp="1"/>
          </p:cNvSpPr>
          <p:nvPr>
            <p:ph type="body" sz="quarter" idx="10" hasCustomPrompt="1"/>
          </p:nvPr>
        </p:nvSpPr>
        <p:spPr>
          <a:xfrm>
            <a:off x="1562100" y="2524125"/>
            <a:ext cx="3857625" cy="1390650"/>
          </a:xfrm>
        </p:spPr>
        <p:txBody>
          <a:bodyPr/>
          <a:lstStyle>
            <a:lvl1pPr>
              <a:defRPr b="1">
                <a:solidFill>
                  <a:schemeClr val="bg1"/>
                </a:solidFill>
              </a:defRPr>
            </a:lvl1pPr>
          </a:lstStyle>
          <a:p>
            <a:pPr lvl="0"/>
            <a:r>
              <a:rPr lang="cs-CZ" dirty="0"/>
              <a:t>Jméno Příjmení </a:t>
            </a:r>
            <a:br>
              <a:rPr lang="cs-CZ" dirty="0"/>
            </a:br>
            <a:r>
              <a:rPr lang="cs-CZ" dirty="0"/>
              <a:t>kontakt</a:t>
            </a:r>
          </a:p>
        </p:txBody>
      </p:sp>
      <p:sp>
        <p:nvSpPr>
          <p:cNvPr id="3" name="Obdélník 2">
            <a:extLst>
              <a:ext uri="{FF2B5EF4-FFF2-40B4-BE49-F238E27FC236}">
                <a16:creationId xmlns:a16="http://schemas.microsoft.com/office/drawing/2014/main" id="{249C540A-CF97-4BCB-B3A6-EDB8D75008AD}"/>
              </a:ext>
            </a:extLst>
          </p:cNvPr>
          <p:cNvSpPr/>
          <p:nvPr userDrawn="1"/>
        </p:nvSpPr>
        <p:spPr>
          <a:xfrm>
            <a:off x="10481481" y="0"/>
            <a:ext cx="653495" cy="6858000"/>
          </a:xfrm>
          <a:prstGeom prst="rect">
            <a:avLst/>
          </a:prstGeom>
          <a:solidFill>
            <a:srgbClr val="89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B75C160B-F734-4EC0-84C0-50AEB3A4D8ED}"/>
              </a:ext>
            </a:extLst>
          </p:cNvPr>
          <p:cNvSpPr/>
          <p:nvPr userDrawn="1"/>
        </p:nvSpPr>
        <p:spPr>
          <a:xfrm>
            <a:off x="9034817" y="0"/>
            <a:ext cx="1446663" cy="6858000"/>
          </a:xfrm>
          <a:prstGeom prst="rect">
            <a:avLst/>
          </a:prstGeom>
          <a:solidFill>
            <a:srgbClr val="53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821FAA6C-EF88-42A4-88EC-FB34C0B9F9AF}"/>
              </a:ext>
            </a:extLst>
          </p:cNvPr>
          <p:cNvSpPr/>
          <p:nvPr userDrawn="1"/>
        </p:nvSpPr>
        <p:spPr>
          <a:xfrm>
            <a:off x="10953806" y="713051"/>
            <a:ext cx="777921" cy="823163"/>
          </a:xfrm>
          <a:prstGeom prst="ellipse">
            <a:avLst/>
          </a:prstGeom>
          <a:solidFill>
            <a:srgbClr val="53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DA30599B-1F46-401A-8A8F-E6DC8066C403}"/>
              </a:ext>
            </a:extLst>
          </p:cNvPr>
          <p:cNvSpPr/>
          <p:nvPr userDrawn="1"/>
        </p:nvSpPr>
        <p:spPr>
          <a:xfrm>
            <a:off x="6955289" y="2901969"/>
            <a:ext cx="2892148" cy="2863336"/>
          </a:xfrm>
          <a:prstGeom prst="ellipse">
            <a:avLst/>
          </a:prstGeom>
          <a:solidFill>
            <a:srgbClr val="536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ětiva 13">
            <a:extLst>
              <a:ext uri="{FF2B5EF4-FFF2-40B4-BE49-F238E27FC236}">
                <a16:creationId xmlns:a16="http://schemas.microsoft.com/office/drawing/2014/main" id="{11BF95C8-9E27-4CEA-90E7-A5FEB43ADE0E}"/>
              </a:ext>
            </a:extLst>
          </p:cNvPr>
          <p:cNvSpPr/>
          <p:nvPr userDrawn="1"/>
        </p:nvSpPr>
        <p:spPr>
          <a:xfrm rot="1341305">
            <a:off x="10935034" y="730179"/>
            <a:ext cx="739202" cy="787617"/>
          </a:xfrm>
          <a:prstGeom prst="chord">
            <a:avLst>
              <a:gd name="adj1" fmla="val 5390377"/>
              <a:gd name="adj2" fmla="val 13572858"/>
            </a:avLst>
          </a:prstGeom>
          <a:solidFill>
            <a:srgbClr val="28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ětiva 14">
            <a:extLst>
              <a:ext uri="{FF2B5EF4-FFF2-40B4-BE49-F238E27FC236}">
                <a16:creationId xmlns:a16="http://schemas.microsoft.com/office/drawing/2014/main" id="{2A2F316E-17F9-48BE-BBD5-70D3F5536595}"/>
              </a:ext>
            </a:extLst>
          </p:cNvPr>
          <p:cNvSpPr/>
          <p:nvPr userDrawn="1"/>
        </p:nvSpPr>
        <p:spPr>
          <a:xfrm rot="12273573">
            <a:off x="7130900" y="2945903"/>
            <a:ext cx="2741073" cy="2802469"/>
          </a:xfrm>
          <a:prstGeom prst="chord">
            <a:avLst>
              <a:gd name="adj1" fmla="val 5298671"/>
              <a:gd name="adj2" fmla="val 13427050"/>
            </a:avLst>
          </a:prstGeom>
          <a:solidFill>
            <a:srgbClr val="28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 name="Obrázek 16">
            <a:extLst>
              <a:ext uri="{FF2B5EF4-FFF2-40B4-BE49-F238E27FC236}">
                <a16:creationId xmlns:a16="http://schemas.microsoft.com/office/drawing/2014/main" id="{F0ED4444-1F45-4FC5-8FC6-8ACFE1C245A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05388" y="5951741"/>
            <a:ext cx="1720210" cy="713968"/>
          </a:xfrm>
          <a:prstGeom prst="rect">
            <a:avLst/>
          </a:prstGeom>
        </p:spPr>
      </p:pic>
    </p:spTree>
    <p:extLst>
      <p:ext uri="{BB962C8B-B14F-4D97-AF65-F5344CB8AC3E}">
        <p14:creationId xmlns:p14="http://schemas.microsoft.com/office/powerpoint/2010/main" val="208638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ři obsahy s číslem a ikonou">
    <p:spTree>
      <p:nvGrpSpPr>
        <p:cNvPr id="1" name=""/>
        <p:cNvGrpSpPr/>
        <p:nvPr/>
      </p:nvGrpSpPr>
      <p:grpSpPr>
        <a:xfrm>
          <a:off x="0" y="0"/>
          <a:ext cx="0" cy="0"/>
          <a:chOff x="0" y="0"/>
          <a:chExt cx="0" cy="0"/>
        </a:xfrm>
      </p:grpSpPr>
      <p:sp>
        <p:nvSpPr>
          <p:cNvPr id="16" name="Zástupný symbol pro datum 15">
            <a:extLst>
              <a:ext uri="{FF2B5EF4-FFF2-40B4-BE49-F238E27FC236}">
                <a16:creationId xmlns:a16="http://schemas.microsoft.com/office/drawing/2014/main" id="{B71D9596-7773-4B79-9559-32DC89158007}"/>
              </a:ext>
            </a:extLst>
          </p:cNvPr>
          <p:cNvSpPr>
            <a:spLocks noGrp="1"/>
          </p:cNvSpPr>
          <p:nvPr>
            <p:ph type="dt" sz="half" idx="18"/>
          </p:nvPr>
        </p:nvSpPr>
        <p:spPr/>
        <p:txBody>
          <a:bodyPr/>
          <a:lstStyle/>
          <a:p>
            <a:fld id="{044B5AC6-AE35-4D49-B4DE-253277CB6722}" type="datetime1">
              <a:rPr lang="cs-CZ" smtClean="0"/>
              <a:t>07.02.2024</a:t>
            </a:fld>
            <a:endParaRPr lang="cs-CZ" dirty="0"/>
          </a:p>
        </p:txBody>
      </p:sp>
      <p:sp>
        <p:nvSpPr>
          <p:cNvPr id="17" name="Zástupný symbol pro zápatí 16">
            <a:extLst>
              <a:ext uri="{FF2B5EF4-FFF2-40B4-BE49-F238E27FC236}">
                <a16:creationId xmlns:a16="http://schemas.microsoft.com/office/drawing/2014/main" id="{87903A24-D51D-4A27-901E-A26C81125429}"/>
              </a:ext>
            </a:extLst>
          </p:cNvPr>
          <p:cNvSpPr>
            <a:spLocks noGrp="1"/>
          </p:cNvSpPr>
          <p:nvPr>
            <p:ph type="ftr" sz="quarter" idx="19"/>
          </p:nvPr>
        </p:nvSpPr>
        <p:spPr/>
        <p:txBody>
          <a:bodyPr/>
          <a:lstStyle/>
          <a:p>
            <a:r>
              <a:rPr lang="cs-CZ"/>
              <a:t>AV ČR - Ústav státu a práva</a:t>
            </a:r>
            <a:endParaRPr lang="cs-CZ" dirty="0"/>
          </a:p>
        </p:txBody>
      </p:sp>
      <p:sp>
        <p:nvSpPr>
          <p:cNvPr id="18" name="Zástupný symbol pro číslo snímku 17">
            <a:extLst>
              <a:ext uri="{FF2B5EF4-FFF2-40B4-BE49-F238E27FC236}">
                <a16:creationId xmlns:a16="http://schemas.microsoft.com/office/drawing/2014/main" id="{8ABD86B6-B641-4A20-BB5C-63B44696408C}"/>
              </a:ext>
            </a:extLst>
          </p:cNvPr>
          <p:cNvSpPr>
            <a:spLocks noGrp="1"/>
          </p:cNvSpPr>
          <p:nvPr>
            <p:ph type="sldNum" sz="quarter" idx="20"/>
          </p:nvPr>
        </p:nvSpPr>
        <p:spPr/>
        <p:txBody>
          <a:bodyPr/>
          <a:lstStyle/>
          <a:p>
            <a:fld id="{45AB0D2D-30EE-480B-8EC3-7B7F6EF72821}" type="slidenum">
              <a:rPr lang="cs-CZ" smtClean="0"/>
              <a:pPr/>
              <a:t>‹#›</a:t>
            </a:fld>
            <a:endParaRPr lang="cs-CZ" dirty="0"/>
          </a:p>
        </p:txBody>
      </p:sp>
      <p:sp>
        <p:nvSpPr>
          <p:cNvPr id="7" name="Zástupný text 6">
            <a:extLst>
              <a:ext uri="{FF2B5EF4-FFF2-40B4-BE49-F238E27FC236}">
                <a16:creationId xmlns:a16="http://schemas.microsoft.com/office/drawing/2014/main" id="{76A02045-8924-44ED-A92E-9D256D79C9EB}"/>
              </a:ext>
            </a:extLst>
          </p:cNvPr>
          <p:cNvSpPr>
            <a:spLocks noGrp="1"/>
          </p:cNvSpPr>
          <p:nvPr>
            <p:ph type="body" sz="quarter" idx="13"/>
          </p:nvPr>
        </p:nvSpPr>
        <p:spPr>
          <a:xfrm>
            <a:off x="1908000" y="3224731"/>
            <a:ext cx="8376000" cy="1414800"/>
          </a:xfrm>
          <a:ln w="28575">
            <a:solidFill>
              <a:schemeClr val="tx1"/>
            </a:solidFill>
          </a:ln>
        </p:spPr>
        <p:txBody>
          <a:bodyPr lIns="108000" tIns="72000" rIns="108000" bIns="72000" anchor="ctr" anchorCtr="0">
            <a:no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a:t>Po kliknutí můžete upravovat styly textu v předloze.</a:t>
            </a:r>
          </a:p>
        </p:txBody>
      </p:sp>
      <p:sp>
        <p:nvSpPr>
          <p:cNvPr id="12" name="Zástupný text 6">
            <a:extLst>
              <a:ext uri="{FF2B5EF4-FFF2-40B4-BE49-F238E27FC236}">
                <a16:creationId xmlns:a16="http://schemas.microsoft.com/office/drawing/2014/main" id="{A874B369-8CB9-4269-8B19-0E5B4E3CF18D}"/>
              </a:ext>
            </a:extLst>
          </p:cNvPr>
          <p:cNvSpPr>
            <a:spLocks noGrp="1"/>
          </p:cNvSpPr>
          <p:nvPr>
            <p:ph type="body" sz="quarter" idx="15"/>
          </p:nvPr>
        </p:nvSpPr>
        <p:spPr>
          <a:xfrm>
            <a:off x="3192113" y="4639500"/>
            <a:ext cx="8376000" cy="1418400"/>
          </a:xfrm>
          <a:ln w="28575">
            <a:solidFill>
              <a:schemeClr val="tx1"/>
            </a:solidFill>
          </a:ln>
        </p:spPr>
        <p:txBody>
          <a:bodyPr lIns="108000" tIns="72000" rIns="108000" bIns="72000" anchor="ctr" anchorCtr="0">
            <a:no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a:t>Po kliknutí můžete upravovat styly textu v předloze.</a:t>
            </a:r>
          </a:p>
        </p:txBody>
      </p:sp>
      <p:sp>
        <p:nvSpPr>
          <p:cNvPr id="11" name="Zástupný text 6">
            <a:extLst>
              <a:ext uri="{FF2B5EF4-FFF2-40B4-BE49-F238E27FC236}">
                <a16:creationId xmlns:a16="http://schemas.microsoft.com/office/drawing/2014/main" id="{C94FC2BB-65C6-4712-A71C-E84825859EE4}"/>
              </a:ext>
            </a:extLst>
          </p:cNvPr>
          <p:cNvSpPr>
            <a:spLocks noGrp="1"/>
          </p:cNvSpPr>
          <p:nvPr>
            <p:ph type="body" sz="quarter" idx="14"/>
          </p:nvPr>
        </p:nvSpPr>
        <p:spPr>
          <a:xfrm>
            <a:off x="623888" y="1806363"/>
            <a:ext cx="8376000" cy="1418400"/>
          </a:xfrm>
          <a:ln w="28575">
            <a:solidFill>
              <a:schemeClr val="tx1"/>
            </a:solidFill>
          </a:ln>
        </p:spPr>
        <p:txBody>
          <a:bodyPr lIns="108000" tIns="72000" rIns="108000" bIns="72000" anchor="ctr" anchorCtr="0">
            <a:noAutofit/>
          </a:bodyPr>
          <a:lstStyle>
            <a:lvl1pPr>
              <a:spcBef>
                <a:spcPts val="0"/>
              </a:spcBef>
              <a:defRPr sz="1800"/>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a:t>Po kliknutí můžete upravovat styly textu v předloze.</a:t>
            </a:r>
          </a:p>
        </p:txBody>
      </p:sp>
      <p:sp>
        <p:nvSpPr>
          <p:cNvPr id="13" name="Zástupný text 6">
            <a:extLst>
              <a:ext uri="{FF2B5EF4-FFF2-40B4-BE49-F238E27FC236}">
                <a16:creationId xmlns:a16="http://schemas.microsoft.com/office/drawing/2014/main" id="{177F4735-14A4-4477-98C6-FE9F39E63225}"/>
              </a:ext>
            </a:extLst>
          </p:cNvPr>
          <p:cNvSpPr>
            <a:spLocks noGrp="1"/>
          </p:cNvSpPr>
          <p:nvPr>
            <p:ph type="body" sz="quarter" idx="16" hasCustomPrompt="1"/>
          </p:nvPr>
        </p:nvSpPr>
        <p:spPr>
          <a:xfrm>
            <a:off x="623886" y="3429000"/>
            <a:ext cx="1224000" cy="2628900"/>
          </a:xfrm>
          <a:ln w="28575">
            <a:noFill/>
          </a:ln>
        </p:spPr>
        <p:txBody>
          <a:bodyPr lIns="108000" tIns="72000" rIns="108000" bIns="72000" anchor="ctr" anchorCtr="0">
            <a:noAutofit/>
          </a:bodyPr>
          <a:lstStyle>
            <a:lvl1pPr marL="0" algn="l" defTabSz="914400" rtl="0" eaLnBrk="1" latinLnBrk="0" hangingPunct="1">
              <a:spcBef>
                <a:spcPts val="0"/>
              </a:spcBef>
              <a:defRPr lang="cs-CZ" sz="13800" b="0" kern="1200" cap="none" spc="0" dirty="0" smtClean="0">
                <a:ln w="0"/>
                <a:solidFill>
                  <a:srgbClr val="EC7A08"/>
                </a:solidFill>
                <a:effectLst>
                  <a:reflection blurRad="6350" stA="53000" endA="300" endPos="35500" dir="5400000" sy="-90000" algn="bl" rotWithShape="0"/>
                </a:effectLst>
                <a:latin typeface="+mn-lt"/>
                <a:ea typeface="+mn-ea"/>
                <a:cs typeface="+mn-cs"/>
              </a:defRPr>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1</a:t>
            </a:r>
          </a:p>
        </p:txBody>
      </p:sp>
      <p:sp>
        <p:nvSpPr>
          <p:cNvPr id="15" name="Zástupný symbol obrázku 14">
            <a:extLst>
              <a:ext uri="{FF2B5EF4-FFF2-40B4-BE49-F238E27FC236}">
                <a16:creationId xmlns:a16="http://schemas.microsoft.com/office/drawing/2014/main" id="{BC1FE803-03BF-44A9-B2CC-A9C48815F8EC}"/>
              </a:ext>
            </a:extLst>
          </p:cNvPr>
          <p:cNvSpPr>
            <a:spLocks noGrp="1" noChangeAspect="1"/>
          </p:cNvSpPr>
          <p:nvPr>
            <p:ph type="pic" sz="quarter" idx="17" hasCustomPrompt="1"/>
          </p:nvPr>
        </p:nvSpPr>
        <p:spPr>
          <a:xfrm>
            <a:off x="10488112" y="548777"/>
            <a:ext cx="1080000" cy="1079500"/>
          </a:xfrm>
        </p:spPr>
        <p:txBody>
          <a:bodyPr>
            <a:normAutofit/>
          </a:bodyPr>
          <a:lstStyle>
            <a:lvl1pPr algn="ctr">
              <a:defRPr sz="1800"/>
            </a:lvl1pPr>
          </a:lstStyle>
          <a:p>
            <a:r>
              <a:rPr lang="cs-CZ" dirty="0"/>
              <a:t>Ikona</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a:xfrm>
            <a:off x="623887" y="549273"/>
            <a:ext cx="9326513" cy="1080000"/>
          </a:xfrm>
        </p:spPr>
        <p:txBody>
          <a:bodyPr/>
          <a:lstStyle/>
          <a:p>
            <a:r>
              <a:rPr lang="cs-CZ"/>
              <a:t>Kliknutím lze upravit styl.</a:t>
            </a:r>
            <a:endParaRPr lang="cs-CZ" dirty="0"/>
          </a:p>
        </p:txBody>
      </p:sp>
    </p:spTree>
    <p:extLst>
      <p:ext uri="{BB962C8B-B14F-4D97-AF65-F5344CB8AC3E}">
        <p14:creationId xmlns:p14="http://schemas.microsoft.com/office/powerpoint/2010/main" val="424336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Čtyři obsahy s ikonami">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2D1505AB-F249-4F8B-A28E-DCB38E3693C2}"/>
              </a:ext>
            </a:extLst>
          </p:cNvPr>
          <p:cNvSpPr>
            <a:spLocks noGrp="1"/>
          </p:cNvSpPr>
          <p:nvPr>
            <p:ph type="dt" sz="half" idx="25"/>
          </p:nvPr>
        </p:nvSpPr>
        <p:spPr/>
        <p:txBody>
          <a:bodyPr/>
          <a:lstStyle/>
          <a:p>
            <a:fld id="{0BD5E14C-A874-D445-9826-5C790A08ADBF}" type="datetime1">
              <a:rPr lang="cs-CZ" smtClean="0"/>
              <a:t>07.02.2024</a:t>
            </a:fld>
            <a:endParaRPr lang="cs-CZ" dirty="0"/>
          </a:p>
        </p:txBody>
      </p:sp>
      <p:sp>
        <p:nvSpPr>
          <p:cNvPr id="7" name="Zástupný symbol pro zápatí 6">
            <a:extLst>
              <a:ext uri="{FF2B5EF4-FFF2-40B4-BE49-F238E27FC236}">
                <a16:creationId xmlns:a16="http://schemas.microsoft.com/office/drawing/2014/main" id="{CDA643D6-C6F8-4862-97A6-BB82C559C70D}"/>
              </a:ext>
            </a:extLst>
          </p:cNvPr>
          <p:cNvSpPr>
            <a:spLocks noGrp="1"/>
          </p:cNvSpPr>
          <p:nvPr>
            <p:ph type="ftr" sz="quarter" idx="26"/>
          </p:nvPr>
        </p:nvSpPr>
        <p:spPr/>
        <p:txBody>
          <a:bodyPr/>
          <a:lstStyle/>
          <a:p>
            <a:r>
              <a:rPr lang="cs-CZ"/>
              <a:t>AV ČR - Ústav státu a práva</a:t>
            </a:r>
            <a:endParaRPr lang="cs-CZ" dirty="0"/>
          </a:p>
        </p:txBody>
      </p:sp>
      <p:sp>
        <p:nvSpPr>
          <p:cNvPr id="19" name="Zástupný symbol pro číslo snímku 18">
            <a:extLst>
              <a:ext uri="{FF2B5EF4-FFF2-40B4-BE49-F238E27FC236}">
                <a16:creationId xmlns:a16="http://schemas.microsoft.com/office/drawing/2014/main" id="{E626066E-4DF0-4708-A456-33A4A1BF43D4}"/>
              </a:ext>
            </a:extLst>
          </p:cNvPr>
          <p:cNvSpPr>
            <a:spLocks noGrp="1"/>
          </p:cNvSpPr>
          <p:nvPr>
            <p:ph type="sldNum" sz="quarter" idx="27"/>
          </p:nvPr>
        </p:nvSpPr>
        <p:spPr/>
        <p:txBody>
          <a:bodyPr/>
          <a:lstStyle/>
          <a:p>
            <a:fld id="{45AB0D2D-30EE-480B-8EC3-7B7F6EF72821}" type="slidenum">
              <a:rPr lang="cs-CZ" smtClean="0"/>
              <a:pPr/>
              <a:t>‹#›</a:t>
            </a:fld>
            <a:endParaRPr lang="cs-CZ" dirty="0"/>
          </a:p>
        </p:txBody>
      </p:sp>
      <p:sp>
        <p:nvSpPr>
          <p:cNvPr id="17" name="Zástupný text 7">
            <a:extLst>
              <a:ext uri="{FF2B5EF4-FFF2-40B4-BE49-F238E27FC236}">
                <a16:creationId xmlns:a16="http://schemas.microsoft.com/office/drawing/2014/main" id="{9ADA9DFF-9A72-4425-BFB7-68571F293C68}"/>
              </a:ext>
            </a:extLst>
          </p:cNvPr>
          <p:cNvSpPr>
            <a:spLocks noGrp="1"/>
          </p:cNvSpPr>
          <p:nvPr>
            <p:ph type="body" sz="quarter" idx="23" hasCustomPrompt="1"/>
          </p:nvPr>
        </p:nvSpPr>
        <p:spPr>
          <a:xfrm>
            <a:off x="7752389" y="4782047"/>
            <a:ext cx="3817863" cy="1267200"/>
          </a:xfrm>
          <a:prstGeom prst="rect">
            <a:avLst/>
          </a:prstGeom>
          <a:ln w="12700">
            <a:noFill/>
          </a:ln>
        </p:spPr>
        <p:txBody>
          <a:bodyPr lIns="0" tIns="0" rIns="0" bIns="0" anchor="t" anchorCtr="0">
            <a:normAutofit/>
          </a:bodyPr>
          <a:lstStyle>
            <a:lvl1pPr algn="l">
              <a:spcBef>
                <a:spcPts val="600"/>
              </a:spcBef>
              <a:defRPr sz="1800" i="0"/>
            </a:lvl1pPr>
            <a:lvl2pPr algn="l">
              <a:spcBef>
                <a:spcPts val="600"/>
              </a:spcBef>
              <a:buClr>
                <a:schemeClr val="tx1"/>
              </a:buClr>
              <a:defRPr sz="1800"/>
            </a:lvl2pPr>
            <a:lvl3pPr algn="l">
              <a:spcBef>
                <a:spcPts val="600"/>
              </a:spcBef>
              <a:buClr>
                <a:schemeClr val="tx1"/>
              </a:buClr>
              <a:defRPr sz="1800"/>
            </a:lvl3pPr>
            <a:lvl4pPr algn="l">
              <a:spcBef>
                <a:spcPts val="600"/>
              </a:spcBef>
              <a:buClr>
                <a:schemeClr val="tx1"/>
              </a:buClr>
              <a:defRPr sz="1800"/>
            </a:lvl4pPr>
            <a:lvl5pPr algn="l">
              <a:spcBef>
                <a:spcPts val="600"/>
              </a:spcBef>
              <a:buClr>
                <a:schemeClr val="tx1"/>
              </a:buClr>
              <a:defRPr sz="1800"/>
            </a:lvl5pPr>
          </a:lstStyle>
          <a:p>
            <a:pPr lvl="0"/>
            <a:r>
              <a:rPr lang="cs-CZ" dirty="0"/>
              <a:t>Text</a:t>
            </a:r>
          </a:p>
        </p:txBody>
      </p:sp>
      <p:sp>
        <p:nvSpPr>
          <p:cNvPr id="18" name="Zástupný symbol obrázku 14">
            <a:extLst>
              <a:ext uri="{FF2B5EF4-FFF2-40B4-BE49-F238E27FC236}">
                <a16:creationId xmlns:a16="http://schemas.microsoft.com/office/drawing/2014/main" id="{08BAD8C5-9FEA-45D6-99EB-05BBD294366F}"/>
              </a:ext>
            </a:extLst>
          </p:cNvPr>
          <p:cNvSpPr>
            <a:spLocks noGrp="1" noChangeAspect="1"/>
          </p:cNvSpPr>
          <p:nvPr>
            <p:ph type="pic" sz="quarter" idx="24" hasCustomPrompt="1"/>
          </p:nvPr>
        </p:nvSpPr>
        <p:spPr>
          <a:xfrm>
            <a:off x="6383339" y="4782047"/>
            <a:ext cx="1080000" cy="1079500"/>
          </a:xfrm>
        </p:spPr>
        <p:txBody>
          <a:bodyPr>
            <a:normAutofit/>
          </a:bodyPr>
          <a:lstStyle>
            <a:lvl1pPr algn="ctr">
              <a:defRPr sz="1800"/>
            </a:lvl1pPr>
          </a:lstStyle>
          <a:p>
            <a:r>
              <a:rPr lang="cs-CZ" dirty="0"/>
              <a:t>Ikona</a:t>
            </a:r>
          </a:p>
        </p:txBody>
      </p:sp>
      <p:sp>
        <p:nvSpPr>
          <p:cNvPr id="15" name="Zástupný text 7">
            <a:extLst>
              <a:ext uri="{FF2B5EF4-FFF2-40B4-BE49-F238E27FC236}">
                <a16:creationId xmlns:a16="http://schemas.microsoft.com/office/drawing/2014/main" id="{617D05BF-19B8-49C4-86DD-3A446C06FD0C}"/>
              </a:ext>
            </a:extLst>
          </p:cNvPr>
          <p:cNvSpPr>
            <a:spLocks noGrp="1"/>
          </p:cNvSpPr>
          <p:nvPr>
            <p:ph type="body" sz="quarter" idx="21" hasCustomPrompt="1"/>
          </p:nvPr>
        </p:nvSpPr>
        <p:spPr>
          <a:xfrm>
            <a:off x="7752390" y="3240000"/>
            <a:ext cx="3817863" cy="1267200"/>
          </a:xfrm>
          <a:prstGeom prst="rect">
            <a:avLst/>
          </a:prstGeom>
          <a:ln w="12700">
            <a:noFill/>
          </a:ln>
        </p:spPr>
        <p:txBody>
          <a:bodyPr lIns="0" tIns="0" rIns="0" bIns="0" anchor="t" anchorCtr="0">
            <a:normAutofit/>
          </a:bodyPr>
          <a:lstStyle>
            <a:lvl1pPr algn="l">
              <a:spcBef>
                <a:spcPts val="600"/>
              </a:spcBef>
              <a:defRPr sz="1800" i="0"/>
            </a:lvl1pPr>
            <a:lvl2pPr algn="l">
              <a:spcBef>
                <a:spcPts val="600"/>
              </a:spcBef>
              <a:buClr>
                <a:schemeClr val="tx1"/>
              </a:buClr>
              <a:defRPr sz="1800"/>
            </a:lvl2pPr>
            <a:lvl3pPr algn="l">
              <a:spcBef>
                <a:spcPts val="600"/>
              </a:spcBef>
              <a:buClr>
                <a:schemeClr val="tx1"/>
              </a:buClr>
              <a:defRPr sz="1800"/>
            </a:lvl3pPr>
            <a:lvl4pPr algn="l">
              <a:spcBef>
                <a:spcPts val="600"/>
              </a:spcBef>
              <a:buClr>
                <a:schemeClr val="tx1"/>
              </a:buClr>
              <a:defRPr sz="1800"/>
            </a:lvl4pPr>
            <a:lvl5pPr algn="l">
              <a:spcBef>
                <a:spcPts val="600"/>
              </a:spcBef>
              <a:buClr>
                <a:schemeClr val="tx1"/>
              </a:buClr>
              <a:defRPr sz="1800"/>
            </a:lvl5pPr>
          </a:lstStyle>
          <a:p>
            <a:pPr lvl="0"/>
            <a:r>
              <a:rPr lang="cs-CZ" dirty="0"/>
              <a:t>Text</a:t>
            </a:r>
          </a:p>
        </p:txBody>
      </p:sp>
      <p:sp>
        <p:nvSpPr>
          <p:cNvPr id="16" name="Zástupný symbol obrázku 14">
            <a:extLst>
              <a:ext uri="{FF2B5EF4-FFF2-40B4-BE49-F238E27FC236}">
                <a16:creationId xmlns:a16="http://schemas.microsoft.com/office/drawing/2014/main" id="{5878E37E-7472-4136-89AE-6D85C23318ED}"/>
              </a:ext>
            </a:extLst>
          </p:cNvPr>
          <p:cNvSpPr>
            <a:spLocks noGrp="1" noChangeAspect="1"/>
          </p:cNvSpPr>
          <p:nvPr>
            <p:ph type="pic" sz="quarter" idx="22" hasCustomPrompt="1"/>
          </p:nvPr>
        </p:nvSpPr>
        <p:spPr>
          <a:xfrm>
            <a:off x="6383339" y="3240000"/>
            <a:ext cx="1080000" cy="1079500"/>
          </a:xfrm>
        </p:spPr>
        <p:txBody>
          <a:bodyPr>
            <a:normAutofit/>
          </a:bodyPr>
          <a:lstStyle>
            <a:lvl1pPr algn="ctr">
              <a:defRPr sz="1800"/>
            </a:lvl1pPr>
          </a:lstStyle>
          <a:p>
            <a:r>
              <a:rPr lang="cs-CZ" dirty="0"/>
              <a:t>Ikona</a:t>
            </a:r>
          </a:p>
        </p:txBody>
      </p:sp>
      <p:sp>
        <p:nvSpPr>
          <p:cNvPr id="13" name="Zástupný text 7">
            <a:extLst>
              <a:ext uri="{FF2B5EF4-FFF2-40B4-BE49-F238E27FC236}">
                <a16:creationId xmlns:a16="http://schemas.microsoft.com/office/drawing/2014/main" id="{69621D4E-6AA6-43FF-812D-92749101EDF5}"/>
              </a:ext>
            </a:extLst>
          </p:cNvPr>
          <p:cNvSpPr>
            <a:spLocks noGrp="1"/>
          </p:cNvSpPr>
          <p:nvPr>
            <p:ph type="body" sz="quarter" idx="19" hasCustomPrompt="1"/>
          </p:nvPr>
        </p:nvSpPr>
        <p:spPr>
          <a:xfrm>
            <a:off x="1990799" y="4782047"/>
            <a:ext cx="3817863" cy="1267200"/>
          </a:xfrm>
          <a:prstGeom prst="rect">
            <a:avLst/>
          </a:prstGeom>
          <a:ln w="12700">
            <a:noFill/>
          </a:ln>
        </p:spPr>
        <p:txBody>
          <a:bodyPr lIns="0" tIns="0" rIns="0" bIns="0" anchor="t" anchorCtr="0">
            <a:normAutofit/>
          </a:bodyPr>
          <a:lstStyle>
            <a:lvl1pPr algn="l">
              <a:spcBef>
                <a:spcPts val="600"/>
              </a:spcBef>
              <a:defRPr sz="1800" i="0"/>
            </a:lvl1pPr>
            <a:lvl2pPr algn="l">
              <a:spcBef>
                <a:spcPts val="600"/>
              </a:spcBef>
              <a:buClr>
                <a:schemeClr val="tx1"/>
              </a:buClr>
              <a:defRPr sz="1800"/>
            </a:lvl2pPr>
            <a:lvl3pPr algn="l">
              <a:spcBef>
                <a:spcPts val="600"/>
              </a:spcBef>
              <a:buClr>
                <a:schemeClr val="tx1"/>
              </a:buClr>
              <a:defRPr sz="1800"/>
            </a:lvl3pPr>
            <a:lvl4pPr algn="l">
              <a:spcBef>
                <a:spcPts val="600"/>
              </a:spcBef>
              <a:buClr>
                <a:schemeClr val="tx1"/>
              </a:buClr>
              <a:defRPr sz="1800"/>
            </a:lvl4pPr>
            <a:lvl5pPr algn="l">
              <a:spcBef>
                <a:spcPts val="600"/>
              </a:spcBef>
              <a:buClr>
                <a:schemeClr val="tx1"/>
              </a:buClr>
              <a:defRPr sz="1800"/>
            </a:lvl5pPr>
          </a:lstStyle>
          <a:p>
            <a:pPr lvl="0"/>
            <a:r>
              <a:rPr lang="cs-CZ" dirty="0"/>
              <a:t>Text</a:t>
            </a:r>
          </a:p>
        </p:txBody>
      </p:sp>
      <p:sp>
        <p:nvSpPr>
          <p:cNvPr id="14" name="Zástupný symbol obrázku 14">
            <a:extLst>
              <a:ext uri="{FF2B5EF4-FFF2-40B4-BE49-F238E27FC236}">
                <a16:creationId xmlns:a16="http://schemas.microsoft.com/office/drawing/2014/main" id="{99054F29-D052-4CE7-BF7B-8A4DF206A888}"/>
              </a:ext>
            </a:extLst>
          </p:cNvPr>
          <p:cNvSpPr>
            <a:spLocks noGrp="1" noChangeAspect="1"/>
          </p:cNvSpPr>
          <p:nvPr>
            <p:ph type="pic" sz="quarter" idx="20" hasCustomPrompt="1"/>
          </p:nvPr>
        </p:nvSpPr>
        <p:spPr>
          <a:xfrm>
            <a:off x="621749" y="4782047"/>
            <a:ext cx="1080000" cy="1079500"/>
          </a:xfrm>
        </p:spPr>
        <p:txBody>
          <a:bodyPr>
            <a:normAutofit/>
          </a:bodyPr>
          <a:lstStyle>
            <a:lvl1pPr algn="ctr">
              <a:defRPr sz="1800"/>
            </a:lvl1pPr>
          </a:lstStyle>
          <a:p>
            <a:r>
              <a:rPr lang="cs-CZ" dirty="0"/>
              <a:t>Ikona</a:t>
            </a:r>
          </a:p>
        </p:txBody>
      </p:sp>
      <p:sp>
        <p:nvSpPr>
          <p:cNvPr id="8" name="Zástupný text 7">
            <a:extLst>
              <a:ext uri="{FF2B5EF4-FFF2-40B4-BE49-F238E27FC236}">
                <a16:creationId xmlns:a16="http://schemas.microsoft.com/office/drawing/2014/main" id="{97C9DD20-1257-4AE4-B0C9-7FD13069C6BB}"/>
              </a:ext>
            </a:extLst>
          </p:cNvPr>
          <p:cNvSpPr>
            <a:spLocks noGrp="1"/>
          </p:cNvSpPr>
          <p:nvPr>
            <p:ph type="body" sz="quarter" idx="13" hasCustomPrompt="1"/>
          </p:nvPr>
        </p:nvSpPr>
        <p:spPr>
          <a:xfrm>
            <a:off x="1990800" y="3240000"/>
            <a:ext cx="3817863" cy="1267200"/>
          </a:xfrm>
          <a:prstGeom prst="rect">
            <a:avLst/>
          </a:prstGeom>
          <a:ln w="12700">
            <a:noFill/>
          </a:ln>
        </p:spPr>
        <p:txBody>
          <a:bodyPr lIns="0" tIns="0" rIns="0" bIns="0" anchor="t" anchorCtr="0">
            <a:normAutofit/>
          </a:bodyPr>
          <a:lstStyle>
            <a:lvl1pPr algn="l">
              <a:spcBef>
                <a:spcPts val="600"/>
              </a:spcBef>
              <a:defRPr sz="1800" i="0"/>
            </a:lvl1pPr>
            <a:lvl2pPr algn="l">
              <a:spcBef>
                <a:spcPts val="600"/>
              </a:spcBef>
              <a:buClr>
                <a:schemeClr val="tx1"/>
              </a:buClr>
              <a:defRPr sz="1800"/>
            </a:lvl2pPr>
            <a:lvl3pPr algn="l">
              <a:spcBef>
                <a:spcPts val="600"/>
              </a:spcBef>
              <a:buClr>
                <a:schemeClr val="tx1"/>
              </a:buClr>
              <a:defRPr sz="1800"/>
            </a:lvl3pPr>
            <a:lvl4pPr algn="l">
              <a:spcBef>
                <a:spcPts val="600"/>
              </a:spcBef>
              <a:buClr>
                <a:schemeClr val="tx1"/>
              </a:buClr>
              <a:defRPr sz="1800"/>
            </a:lvl4pPr>
            <a:lvl5pPr algn="l">
              <a:spcBef>
                <a:spcPts val="600"/>
              </a:spcBef>
              <a:buClr>
                <a:schemeClr val="tx1"/>
              </a:buClr>
              <a:defRPr sz="1800"/>
            </a:lvl5pPr>
          </a:lstStyle>
          <a:p>
            <a:pPr lvl="0"/>
            <a:r>
              <a:rPr lang="cs-CZ" dirty="0"/>
              <a:t>Text</a:t>
            </a:r>
          </a:p>
        </p:txBody>
      </p:sp>
      <p:sp>
        <p:nvSpPr>
          <p:cNvPr id="11" name="Zástupný symbol obrázku 14">
            <a:extLst>
              <a:ext uri="{FF2B5EF4-FFF2-40B4-BE49-F238E27FC236}">
                <a16:creationId xmlns:a16="http://schemas.microsoft.com/office/drawing/2014/main" id="{304FFAE3-5265-4D17-9DD4-7DC3590D7537}"/>
              </a:ext>
            </a:extLst>
          </p:cNvPr>
          <p:cNvSpPr>
            <a:spLocks noGrp="1" noChangeAspect="1"/>
          </p:cNvSpPr>
          <p:nvPr>
            <p:ph type="pic" sz="quarter" idx="17" hasCustomPrompt="1"/>
          </p:nvPr>
        </p:nvSpPr>
        <p:spPr>
          <a:xfrm>
            <a:off x="621749" y="3240000"/>
            <a:ext cx="1080000" cy="1079500"/>
          </a:xfrm>
        </p:spPr>
        <p:txBody>
          <a:bodyPr>
            <a:normAutofit/>
          </a:bodyPr>
          <a:lstStyle>
            <a:lvl1pPr algn="ctr">
              <a:defRPr sz="1800"/>
            </a:lvl1pPr>
          </a:lstStyle>
          <a:p>
            <a:r>
              <a:rPr lang="cs-CZ" dirty="0"/>
              <a:t>Ikona</a:t>
            </a:r>
          </a:p>
        </p:txBody>
      </p:sp>
      <p:sp>
        <p:nvSpPr>
          <p:cNvPr id="12" name="Zástupný text v bloku">
            <a:extLst>
              <a:ext uri="{FF2B5EF4-FFF2-40B4-BE49-F238E27FC236}">
                <a16:creationId xmlns:a16="http://schemas.microsoft.com/office/drawing/2014/main" id="{C1CCD66E-DB5C-4F56-8B7C-83AB6A0B5566}"/>
              </a:ext>
            </a:extLst>
          </p:cNvPr>
          <p:cNvSpPr>
            <a:spLocks noGrp="1"/>
          </p:cNvSpPr>
          <p:nvPr>
            <p:ph type="body" sz="quarter" idx="18" hasCustomPrompt="1"/>
          </p:nvPr>
        </p:nvSpPr>
        <p:spPr>
          <a:xfrm>
            <a:off x="621749" y="1807200"/>
            <a:ext cx="10944225" cy="1080000"/>
          </a:xfrm>
          <a:prstGeom prst="roundRect">
            <a:avLst/>
          </a:prstGeom>
          <a:solidFill>
            <a:schemeClr val="tx1"/>
          </a:solidFill>
          <a:ln w="28575">
            <a:noFill/>
          </a:ln>
        </p:spPr>
        <p:txBody>
          <a:bodyPr lIns="540000" tIns="180000" rIns="540000" bIns="180000" anchor="ctr" anchorCtr="0">
            <a:normAutofit/>
          </a:bodyPr>
          <a:lstStyle>
            <a:lvl1pPr algn="ctr">
              <a:spcBef>
                <a:spcPts val="600"/>
              </a:spcBef>
              <a:defRPr sz="2400" i="1">
                <a:solidFill>
                  <a:schemeClr val="bg1"/>
                </a:solidFill>
              </a:defRPr>
            </a:lvl1pPr>
            <a:lvl2pPr algn="ctr">
              <a:spcBef>
                <a:spcPts val="600"/>
              </a:spcBef>
              <a:buClr>
                <a:schemeClr val="bg1"/>
              </a:buClr>
              <a:defRPr sz="2400">
                <a:solidFill>
                  <a:schemeClr val="bg1"/>
                </a:solidFill>
              </a:defRPr>
            </a:lvl2pPr>
            <a:lvl3pPr algn="ctr">
              <a:spcBef>
                <a:spcPts val="600"/>
              </a:spcBef>
              <a:buClr>
                <a:schemeClr val="bg1"/>
              </a:buClr>
              <a:defRPr sz="1800">
                <a:solidFill>
                  <a:schemeClr val="bg1"/>
                </a:solidFill>
              </a:defRPr>
            </a:lvl3pPr>
            <a:lvl4pPr algn="ctr">
              <a:spcBef>
                <a:spcPts val="600"/>
              </a:spcBef>
              <a:buClr>
                <a:schemeClr val="bg1"/>
              </a:buClr>
              <a:defRPr sz="1800">
                <a:solidFill>
                  <a:schemeClr val="bg1"/>
                </a:solidFill>
              </a:defRPr>
            </a:lvl4pPr>
            <a:lvl5pPr algn="ctr">
              <a:spcBef>
                <a:spcPts val="600"/>
              </a:spcBef>
              <a:buClr>
                <a:schemeClr val="bg1"/>
              </a:buClr>
              <a:defRPr sz="1800">
                <a:solidFill>
                  <a:schemeClr val="bg1"/>
                </a:solidFill>
              </a:defRPr>
            </a:lvl5pPr>
          </a:lstStyle>
          <a:p>
            <a:pPr lvl="0"/>
            <a:r>
              <a:rPr lang="cs-CZ" dirty="0"/>
              <a:t>Text</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87024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éma">
    <p:spTree>
      <p:nvGrpSpPr>
        <p:cNvPr id="1" name=""/>
        <p:cNvGrpSpPr/>
        <p:nvPr/>
      </p:nvGrpSpPr>
      <p:grpSpPr>
        <a:xfrm>
          <a:off x="0" y="0"/>
          <a:ext cx="0" cy="0"/>
          <a:chOff x="0" y="0"/>
          <a:chExt cx="0" cy="0"/>
        </a:xfrm>
      </p:grpSpPr>
      <p:sp>
        <p:nvSpPr>
          <p:cNvPr id="11" name="Zástupný text 6">
            <a:extLst>
              <a:ext uri="{FF2B5EF4-FFF2-40B4-BE49-F238E27FC236}">
                <a16:creationId xmlns:a16="http://schemas.microsoft.com/office/drawing/2014/main" id="{7FA55F74-893C-42F2-A62C-30EC0ED6444F}"/>
              </a:ext>
            </a:extLst>
          </p:cNvPr>
          <p:cNvSpPr>
            <a:spLocks noGrp="1"/>
          </p:cNvSpPr>
          <p:nvPr>
            <p:ph type="body" sz="quarter" idx="14" hasCustomPrompt="1"/>
          </p:nvPr>
        </p:nvSpPr>
        <p:spPr>
          <a:xfrm>
            <a:off x="623888" y="2592000"/>
            <a:ext cx="2318400" cy="648000"/>
          </a:xfrm>
          <a:ln w="28575">
            <a:solidFill>
              <a:schemeClr val="tx1"/>
            </a:solidFill>
          </a:ln>
        </p:spPr>
        <p:txBody>
          <a:bodyPr lIns="108000" tIns="72000" rIns="108000" bIns="72000" anchor="ctr" anchorCtr="0">
            <a:noAutofit/>
          </a:bodyPr>
          <a:lstStyle>
            <a:lvl1pPr algn="ctr">
              <a:spcBef>
                <a:spcPts val="0"/>
              </a:spcBef>
              <a:defRPr sz="1800" b="1"/>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Text</a:t>
            </a:r>
          </a:p>
        </p:txBody>
      </p:sp>
      <p:sp>
        <p:nvSpPr>
          <p:cNvPr id="12" name="Zástupný text 6">
            <a:extLst>
              <a:ext uri="{FF2B5EF4-FFF2-40B4-BE49-F238E27FC236}">
                <a16:creationId xmlns:a16="http://schemas.microsoft.com/office/drawing/2014/main" id="{CBD0EF7B-ECA1-4E24-8D42-542E54956452}"/>
              </a:ext>
            </a:extLst>
          </p:cNvPr>
          <p:cNvSpPr>
            <a:spLocks noGrp="1"/>
          </p:cNvSpPr>
          <p:nvPr>
            <p:ph type="body" sz="quarter" idx="15" hasCustomPrompt="1"/>
          </p:nvPr>
        </p:nvSpPr>
        <p:spPr>
          <a:xfrm>
            <a:off x="623888" y="3531600"/>
            <a:ext cx="2318400" cy="648000"/>
          </a:xfrm>
          <a:ln w="28575">
            <a:solidFill>
              <a:schemeClr val="tx1"/>
            </a:solidFill>
          </a:ln>
        </p:spPr>
        <p:txBody>
          <a:bodyPr lIns="108000" tIns="72000" rIns="108000" bIns="72000" anchor="ctr" anchorCtr="0">
            <a:noAutofit/>
          </a:bodyPr>
          <a:lstStyle>
            <a:lvl1pPr algn="ctr">
              <a:spcBef>
                <a:spcPts val="0"/>
              </a:spcBef>
              <a:defRPr sz="1800" b="1"/>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Text</a:t>
            </a:r>
          </a:p>
        </p:txBody>
      </p:sp>
      <p:sp>
        <p:nvSpPr>
          <p:cNvPr id="13" name="Zástupný text 6">
            <a:extLst>
              <a:ext uri="{FF2B5EF4-FFF2-40B4-BE49-F238E27FC236}">
                <a16:creationId xmlns:a16="http://schemas.microsoft.com/office/drawing/2014/main" id="{A962253A-A596-47C1-AEE9-31E5DF1EBF89}"/>
              </a:ext>
            </a:extLst>
          </p:cNvPr>
          <p:cNvSpPr>
            <a:spLocks noGrp="1"/>
          </p:cNvSpPr>
          <p:nvPr>
            <p:ph type="body" sz="quarter" idx="16" hasCustomPrompt="1"/>
          </p:nvPr>
        </p:nvSpPr>
        <p:spPr>
          <a:xfrm>
            <a:off x="623888" y="4471200"/>
            <a:ext cx="2318400" cy="648000"/>
          </a:xfrm>
          <a:ln w="28575">
            <a:solidFill>
              <a:schemeClr val="tx1"/>
            </a:solidFill>
          </a:ln>
        </p:spPr>
        <p:txBody>
          <a:bodyPr lIns="108000" tIns="72000" rIns="108000" bIns="72000" anchor="ctr" anchorCtr="0">
            <a:noAutofit/>
          </a:bodyPr>
          <a:lstStyle>
            <a:lvl1pPr algn="ctr">
              <a:spcBef>
                <a:spcPts val="0"/>
              </a:spcBef>
              <a:defRPr sz="1800" b="1"/>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Text</a:t>
            </a:r>
          </a:p>
        </p:txBody>
      </p:sp>
      <p:sp>
        <p:nvSpPr>
          <p:cNvPr id="14" name="Zástupný text 6">
            <a:extLst>
              <a:ext uri="{FF2B5EF4-FFF2-40B4-BE49-F238E27FC236}">
                <a16:creationId xmlns:a16="http://schemas.microsoft.com/office/drawing/2014/main" id="{9E7815BE-FA7F-443E-AB93-4DCBE987404E}"/>
              </a:ext>
            </a:extLst>
          </p:cNvPr>
          <p:cNvSpPr>
            <a:spLocks noGrp="1"/>
          </p:cNvSpPr>
          <p:nvPr>
            <p:ph type="body" sz="quarter" idx="17" hasCustomPrompt="1"/>
          </p:nvPr>
        </p:nvSpPr>
        <p:spPr>
          <a:xfrm>
            <a:off x="623888" y="5410800"/>
            <a:ext cx="2318400" cy="648000"/>
          </a:xfrm>
          <a:ln w="28575">
            <a:solidFill>
              <a:schemeClr val="tx1"/>
            </a:solidFill>
          </a:ln>
        </p:spPr>
        <p:txBody>
          <a:bodyPr lIns="108000" tIns="72000" rIns="108000" bIns="72000" anchor="ctr" anchorCtr="0">
            <a:noAutofit/>
          </a:bodyPr>
          <a:lstStyle>
            <a:lvl1pPr algn="ctr">
              <a:spcBef>
                <a:spcPts val="0"/>
              </a:spcBef>
              <a:defRPr sz="1800" b="1"/>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Text</a:t>
            </a:r>
          </a:p>
        </p:txBody>
      </p:sp>
      <p:sp>
        <p:nvSpPr>
          <p:cNvPr id="15" name="Zástupný text 6">
            <a:extLst>
              <a:ext uri="{FF2B5EF4-FFF2-40B4-BE49-F238E27FC236}">
                <a16:creationId xmlns:a16="http://schemas.microsoft.com/office/drawing/2014/main" id="{C939A3CF-D148-46BE-AC2D-79B1DF8719CA}"/>
              </a:ext>
            </a:extLst>
          </p:cNvPr>
          <p:cNvSpPr>
            <a:spLocks noGrp="1"/>
          </p:cNvSpPr>
          <p:nvPr>
            <p:ph type="body" sz="quarter" idx="18" hasCustomPrompt="1"/>
          </p:nvPr>
        </p:nvSpPr>
        <p:spPr>
          <a:xfrm>
            <a:off x="3060000" y="2592000"/>
            <a:ext cx="3657600" cy="3465900"/>
          </a:xfrm>
          <a:prstGeom prst="leftRightArrowCallout">
            <a:avLst/>
          </a:prstGeom>
          <a:solidFill>
            <a:schemeClr val="bg2"/>
          </a:solidFill>
          <a:ln w="12700">
            <a:solidFill>
              <a:schemeClr val="tx1"/>
            </a:solidFill>
          </a:ln>
        </p:spPr>
        <p:txBody>
          <a:bodyPr lIns="108000" tIns="72000" rIns="108000" bIns="72000" anchor="ctr" anchorCtr="0">
            <a:noAutofit/>
          </a:bodyPr>
          <a:lstStyle>
            <a:lvl1pPr algn="ctr">
              <a:spcBef>
                <a:spcPts val="0"/>
              </a:spcBef>
              <a:defRPr sz="1800" b="1"/>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Text</a:t>
            </a:r>
          </a:p>
        </p:txBody>
      </p:sp>
      <p:sp>
        <p:nvSpPr>
          <p:cNvPr id="16" name="Zástupný text 6">
            <a:extLst>
              <a:ext uri="{FF2B5EF4-FFF2-40B4-BE49-F238E27FC236}">
                <a16:creationId xmlns:a16="http://schemas.microsoft.com/office/drawing/2014/main" id="{CB3598CC-D87F-4393-914F-AF0779B590D3}"/>
              </a:ext>
            </a:extLst>
          </p:cNvPr>
          <p:cNvSpPr>
            <a:spLocks noGrp="1"/>
          </p:cNvSpPr>
          <p:nvPr>
            <p:ph type="body" sz="quarter" idx="19" hasCustomPrompt="1"/>
          </p:nvPr>
        </p:nvSpPr>
        <p:spPr>
          <a:xfrm>
            <a:off x="6835312" y="2592000"/>
            <a:ext cx="4732800" cy="3465900"/>
          </a:xfrm>
          <a:solidFill>
            <a:schemeClr val="tx1"/>
          </a:solidFill>
          <a:ln w="28575">
            <a:noFill/>
          </a:ln>
        </p:spPr>
        <p:txBody>
          <a:bodyPr lIns="108000" tIns="72000" rIns="108000" bIns="72000" anchor="ctr" anchorCtr="0">
            <a:noAutofit/>
          </a:bodyPr>
          <a:lstStyle>
            <a:lvl1pPr algn="l">
              <a:spcBef>
                <a:spcPts val="0"/>
              </a:spcBef>
              <a:defRPr sz="1800" b="0">
                <a:solidFill>
                  <a:schemeClr val="bg1"/>
                </a:solidFill>
              </a:defRPr>
            </a:lvl1pPr>
            <a:lvl2pPr>
              <a:spcBef>
                <a:spcPts val="0"/>
              </a:spcBef>
              <a:defRPr sz="1800"/>
            </a:lvl2pPr>
            <a:lvl3pPr>
              <a:spcBef>
                <a:spcPts val="0"/>
              </a:spcBef>
              <a:defRPr sz="1800"/>
            </a:lvl3pPr>
            <a:lvl4pPr>
              <a:spcBef>
                <a:spcPts val="0"/>
              </a:spcBef>
              <a:defRPr sz="1800"/>
            </a:lvl4pPr>
            <a:lvl5pPr>
              <a:spcBef>
                <a:spcPts val="0"/>
              </a:spcBef>
              <a:defRPr sz="1800"/>
            </a:lvl5pPr>
          </a:lstStyle>
          <a:p>
            <a:pPr lvl="0"/>
            <a:r>
              <a:rPr lang="cs-CZ" dirty="0"/>
              <a:t>Text</a:t>
            </a:r>
          </a:p>
        </p:txBody>
      </p:sp>
      <p:sp>
        <p:nvSpPr>
          <p:cNvPr id="2" name="Zástupný symbol pro datum 1">
            <a:extLst>
              <a:ext uri="{FF2B5EF4-FFF2-40B4-BE49-F238E27FC236}">
                <a16:creationId xmlns:a16="http://schemas.microsoft.com/office/drawing/2014/main" id="{89CD4789-4E7E-42DF-A111-12AABC5F86DC}"/>
              </a:ext>
            </a:extLst>
          </p:cNvPr>
          <p:cNvSpPr>
            <a:spLocks noGrp="1"/>
          </p:cNvSpPr>
          <p:nvPr>
            <p:ph type="dt" sz="half" idx="20"/>
          </p:nvPr>
        </p:nvSpPr>
        <p:spPr/>
        <p:txBody>
          <a:bodyPr/>
          <a:lstStyle/>
          <a:p>
            <a:fld id="{9FC89E01-B157-8946-A383-EB974DEE3249}" type="datetime1">
              <a:rPr lang="cs-CZ" smtClean="0"/>
              <a:t>07.02.2024</a:t>
            </a:fld>
            <a:endParaRPr lang="cs-CZ" dirty="0"/>
          </a:p>
        </p:txBody>
      </p:sp>
      <p:sp>
        <p:nvSpPr>
          <p:cNvPr id="17" name="Zástupný symbol pro zápatí 16">
            <a:extLst>
              <a:ext uri="{FF2B5EF4-FFF2-40B4-BE49-F238E27FC236}">
                <a16:creationId xmlns:a16="http://schemas.microsoft.com/office/drawing/2014/main" id="{FA2DD5A8-90BA-4795-9397-72ACC02C07D2}"/>
              </a:ext>
            </a:extLst>
          </p:cNvPr>
          <p:cNvSpPr>
            <a:spLocks noGrp="1"/>
          </p:cNvSpPr>
          <p:nvPr>
            <p:ph type="ftr" sz="quarter" idx="21"/>
          </p:nvPr>
        </p:nvSpPr>
        <p:spPr/>
        <p:txBody>
          <a:bodyPr/>
          <a:lstStyle/>
          <a:p>
            <a:r>
              <a:rPr lang="cs-CZ"/>
              <a:t>AV ČR - Ústav státu a práva</a:t>
            </a:r>
            <a:endParaRPr lang="cs-CZ" dirty="0"/>
          </a:p>
        </p:txBody>
      </p:sp>
      <p:sp>
        <p:nvSpPr>
          <p:cNvPr id="18" name="Zástupný symbol pro číslo snímku 17">
            <a:extLst>
              <a:ext uri="{FF2B5EF4-FFF2-40B4-BE49-F238E27FC236}">
                <a16:creationId xmlns:a16="http://schemas.microsoft.com/office/drawing/2014/main" id="{CB473639-6E4B-45C6-A70F-A9549E8E7739}"/>
              </a:ext>
            </a:extLst>
          </p:cNvPr>
          <p:cNvSpPr>
            <a:spLocks noGrp="1"/>
          </p:cNvSpPr>
          <p:nvPr>
            <p:ph type="sldNum" sz="quarter" idx="22"/>
          </p:nvPr>
        </p:nvSpPr>
        <p:spPr/>
        <p:txBody>
          <a:bodyPr/>
          <a:lstStyle/>
          <a:p>
            <a:fld id="{45AB0D2D-30EE-480B-8EC3-7B7F6EF72821}" type="slidenum">
              <a:rPr lang="cs-CZ" smtClean="0"/>
              <a:pPr/>
              <a:t>‹#›</a:t>
            </a:fld>
            <a:endParaRPr lang="cs-CZ" dirty="0"/>
          </a:p>
        </p:txBody>
      </p:sp>
      <p:sp>
        <p:nvSpPr>
          <p:cNvPr id="3" name="Zástupný text 2">
            <a:extLst>
              <a:ext uri="{FF2B5EF4-FFF2-40B4-BE49-F238E27FC236}">
                <a16:creationId xmlns:a16="http://schemas.microsoft.com/office/drawing/2014/main" id="{738A515F-6A38-469C-8A94-FF285E8EF448}"/>
              </a:ext>
            </a:extLst>
          </p:cNvPr>
          <p:cNvSpPr>
            <a:spLocks noGrp="1"/>
          </p:cNvSpPr>
          <p:nvPr>
            <p:ph type="body" idx="1" hasCustomPrompt="1"/>
          </p:nvPr>
        </p:nvSpPr>
        <p:spPr>
          <a:xfrm>
            <a:off x="623888" y="1808163"/>
            <a:ext cx="10944224" cy="71183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10" name="Nadpis 9">
            <a:extLst>
              <a:ext uri="{FF2B5EF4-FFF2-40B4-BE49-F238E27FC236}">
                <a16:creationId xmlns:a16="http://schemas.microsoft.com/office/drawing/2014/main" id="{62206D1F-AE07-4502-ADDF-5CEB00729BCA}"/>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78955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éma 2">
    <p:spTree>
      <p:nvGrpSpPr>
        <p:cNvPr id="1" name=""/>
        <p:cNvGrpSpPr/>
        <p:nvPr/>
      </p:nvGrpSpPr>
      <p:grpSpPr>
        <a:xfrm>
          <a:off x="0" y="0"/>
          <a:ext cx="0" cy="0"/>
          <a:chOff x="0" y="0"/>
          <a:chExt cx="0" cy="0"/>
        </a:xfrm>
      </p:grpSpPr>
      <p:sp>
        <p:nvSpPr>
          <p:cNvPr id="22" name="Zástupný text Šipka napravo">
            <a:extLst>
              <a:ext uri="{FF2B5EF4-FFF2-40B4-BE49-F238E27FC236}">
                <a16:creationId xmlns:a16="http://schemas.microsoft.com/office/drawing/2014/main" id="{419810B6-B3A4-453B-9F4A-9087DE79E9AA}"/>
              </a:ext>
            </a:extLst>
          </p:cNvPr>
          <p:cNvSpPr>
            <a:spLocks noGrp="1"/>
          </p:cNvSpPr>
          <p:nvPr>
            <p:ph type="body" sz="quarter" idx="24" hasCustomPrompt="1"/>
          </p:nvPr>
        </p:nvSpPr>
        <p:spPr>
          <a:xfrm rot="18000000" flipH="1">
            <a:off x="6859176" y="4188050"/>
            <a:ext cx="2866445" cy="1172627"/>
          </a:xfrm>
          <a:prstGeom prst="curvedUpArrow">
            <a:avLst>
              <a:gd name="adj1" fmla="val 21729"/>
              <a:gd name="adj2" fmla="val 48320"/>
              <a:gd name="adj3" fmla="val 29431"/>
            </a:avLst>
          </a:prstGeom>
          <a:solidFill>
            <a:schemeClr val="accent1"/>
          </a:solidFill>
          <a:ln w="28575">
            <a:noFill/>
          </a:ln>
        </p:spPr>
        <p:txBody>
          <a:bodyPr lIns="180000" tIns="180000" rIns="180000" bIns="180000" anchor="t" anchorCtr="0">
            <a:normAutofit/>
          </a:bodyPr>
          <a:lstStyle>
            <a:lvl1pPr algn="l">
              <a:spcBef>
                <a:spcPts val="600"/>
              </a:spcBef>
              <a:defRPr sz="1800" i="0">
                <a:solidFill>
                  <a:schemeClr val="accent1"/>
                </a:solidFill>
              </a:defRPr>
            </a:lvl1pPr>
            <a:lvl2pPr algn="l">
              <a:spcBef>
                <a:spcPts val="600"/>
              </a:spcBef>
              <a:buClr>
                <a:schemeClr val="accent1"/>
              </a:buClr>
              <a:defRPr sz="1800">
                <a:solidFill>
                  <a:schemeClr val="accent1"/>
                </a:solidFill>
              </a:defRPr>
            </a:lvl2pPr>
            <a:lvl3pPr algn="l">
              <a:spcBef>
                <a:spcPts val="600"/>
              </a:spcBef>
              <a:buClr>
                <a:schemeClr val="accent1"/>
              </a:buClr>
              <a:defRPr sz="1800"/>
            </a:lvl3pPr>
            <a:lvl4pPr algn="l">
              <a:spcBef>
                <a:spcPts val="600"/>
              </a:spcBef>
              <a:buClr>
                <a:schemeClr val="accent1"/>
              </a:buClr>
              <a:defRPr sz="1800"/>
            </a:lvl4pPr>
            <a:lvl5pPr algn="l">
              <a:spcBef>
                <a:spcPts val="600"/>
              </a:spcBef>
              <a:buClr>
                <a:schemeClr val="accent1"/>
              </a:buClr>
              <a:defRPr sz="1800"/>
            </a:lvl5pPr>
          </a:lstStyle>
          <a:p>
            <a:pPr lvl="0"/>
            <a:r>
              <a:rPr lang="cs-CZ" dirty="0"/>
              <a:t> </a:t>
            </a:r>
          </a:p>
        </p:txBody>
      </p:sp>
      <p:sp>
        <p:nvSpPr>
          <p:cNvPr id="21" name="Zástupný text Šipka nalevo">
            <a:extLst>
              <a:ext uri="{FF2B5EF4-FFF2-40B4-BE49-F238E27FC236}">
                <a16:creationId xmlns:a16="http://schemas.microsoft.com/office/drawing/2014/main" id="{90AC61B8-97D6-4ECE-B8F3-DD512B2D4062}"/>
              </a:ext>
            </a:extLst>
          </p:cNvPr>
          <p:cNvSpPr>
            <a:spLocks noGrp="1"/>
          </p:cNvSpPr>
          <p:nvPr>
            <p:ph type="body" sz="quarter" idx="23" hasCustomPrompt="1"/>
          </p:nvPr>
        </p:nvSpPr>
        <p:spPr>
          <a:xfrm rot="3600000">
            <a:off x="2462102" y="4188049"/>
            <a:ext cx="2866445" cy="1172627"/>
          </a:xfrm>
          <a:prstGeom prst="curvedUpArrow">
            <a:avLst>
              <a:gd name="adj1" fmla="val 21729"/>
              <a:gd name="adj2" fmla="val 48320"/>
              <a:gd name="adj3" fmla="val 29431"/>
            </a:avLst>
          </a:prstGeom>
          <a:solidFill>
            <a:schemeClr val="accent1"/>
          </a:solidFill>
          <a:ln w="28575">
            <a:noFill/>
          </a:ln>
        </p:spPr>
        <p:txBody>
          <a:bodyPr lIns="180000" tIns="180000" rIns="180000" bIns="180000" anchor="t" anchorCtr="0">
            <a:normAutofit/>
          </a:bodyPr>
          <a:lstStyle>
            <a:lvl1pPr algn="l">
              <a:spcBef>
                <a:spcPts val="600"/>
              </a:spcBef>
              <a:defRPr sz="1800" i="0">
                <a:solidFill>
                  <a:schemeClr val="accent1"/>
                </a:solidFill>
              </a:defRPr>
            </a:lvl1pPr>
            <a:lvl2pPr algn="l">
              <a:spcBef>
                <a:spcPts val="600"/>
              </a:spcBef>
              <a:buClr>
                <a:schemeClr val="accent1"/>
              </a:buClr>
              <a:defRPr sz="1800">
                <a:solidFill>
                  <a:schemeClr val="accent1"/>
                </a:solidFill>
              </a:defRPr>
            </a:lvl2pPr>
            <a:lvl3pPr algn="l">
              <a:spcBef>
                <a:spcPts val="600"/>
              </a:spcBef>
              <a:buClr>
                <a:schemeClr val="accent1"/>
              </a:buClr>
              <a:defRPr sz="1800"/>
            </a:lvl3pPr>
            <a:lvl4pPr algn="l">
              <a:spcBef>
                <a:spcPts val="600"/>
              </a:spcBef>
              <a:buClr>
                <a:schemeClr val="accent1"/>
              </a:buClr>
              <a:defRPr sz="1800"/>
            </a:lvl4pPr>
            <a:lvl5pPr algn="l">
              <a:spcBef>
                <a:spcPts val="600"/>
              </a:spcBef>
              <a:buClr>
                <a:schemeClr val="accent1"/>
              </a:buClr>
              <a:defRPr sz="1800"/>
            </a:lvl5pPr>
          </a:lstStyle>
          <a:p>
            <a:pPr lvl="0"/>
            <a:r>
              <a:rPr lang="cs-CZ" dirty="0"/>
              <a:t> </a:t>
            </a:r>
          </a:p>
        </p:txBody>
      </p:sp>
      <p:sp>
        <p:nvSpPr>
          <p:cNvPr id="8" name="Zástupný text 7">
            <a:extLst>
              <a:ext uri="{FF2B5EF4-FFF2-40B4-BE49-F238E27FC236}">
                <a16:creationId xmlns:a16="http://schemas.microsoft.com/office/drawing/2014/main" id="{97C9DD20-1257-4AE4-B0C9-7FD13069C6BB}"/>
              </a:ext>
            </a:extLst>
          </p:cNvPr>
          <p:cNvSpPr>
            <a:spLocks noGrp="1"/>
          </p:cNvSpPr>
          <p:nvPr>
            <p:ph type="body" sz="quarter" idx="13" hasCustomPrompt="1"/>
          </p:nvPr>
        </p:nvSpPr>
        <p:spPr>
          <a:xfrm>
            <a:off x="623888" y="3240000"/>
            <a:ext cx="4248000" cy="1737900"/>
          </a:xfrm>
          <a:prstGeom prst="roundRect">
            <a:avLst/>
          </a:prstGeom>
          <a:solidFill>
            <a:schemeClr val="bg1"/>
          </a:solidFill>
          <a:ln w="28575">
            <a:solidFill>
              <a:schemeClr val="tx1"/>
            </a:solidFill>
          </a:ln>
        </p:spPr>
        <p:txBody>
          <a:bodyPr lIns="180000" tIns="180000" rIns="180000" bIns="180000" anchor="t" anchorCtr="0">
            <a:normAutofit/>
          </a:bodyPr>
          <a:lstStyle>
            <a:lvl1pPr algn="l">
              <a:spcBef>
                <a:spcPts val="600"/>
              </a:spcBef>
              <a:defRPr sz="1800" i="0"/>
            </a:lvl1pPr>
            <a:lvl2pPr algn="l">
              <a:spcBef>
                <a:spcPts val="600"/>
              </a:spcBef>
              <a:buClr>
                <a:schemeClr val="accent1"/>
              </a:buClr>
              <a:defRPr sz="1800"/>
            </a:lvl2pPr>
            <a:lvl3pPr algn="l">
              <a:spcBef>
                <a:spcPts val="600"/>
              </a:spcBef>
              <a:buClr>
                <a:schemeClr val="accent1"/>
              </a:buClr>
              <a:defRPr sz="1800"/>
            </a:lvl3pPr>
            <a:lvl4pPr algn="l">
              <a:spcBef>
                <a:spcPts val="600"/>
              </a:spcBef>
              <a:buClr>
                <a:schemeClr val="accent1"/>
              </a:buClr>
              <a:defRPr sz="1800"/>
            </a:lvl4pPr>
            <a:lvl5pPr algn="l">
              <a:spcBef>
                <a:spcPts val="600"/>
              </a:spcBef>
              <a:buClr>
                <a:schemeClr val="accent1"/>
              </a:buClr>
              <a:defRPr sz="1800"/>
            </a:lvl5pPr>
          </a:lstStyle>
          <a:p>
            <a:pPr lvl="0"/>
            <a:r>
              <a:rPr lang="cs-CZ" dirty="0"/>
              <a:t>Text</a:t>
            </a:r>
          </a:p>
          <a:p>
            <a:pPr lvl="1"/>
            <a:r>
              <a:rPr lang="cs-CZ" dirty="0"/>
              <a:t>Text</a:t>
            </a:r>
          </a:p>
        </p:txBody>
      </p:sp>
      <p:sp>
        <p:nvSpPr>
          <p:cNvPr id="12" name="Zástupný text 7">
            <a:extLst>
              <a:ext uri="{FF2B5EF4-FFF2-40B4-BE49-F238E27FC236}">
                <a16:creationId xmlns:a16="http://schemas.microsoft.com/office/drawing/2014/main" id="{C1CCD66E-DB5C-4F56-8B7C-83AB6A0B5566}"/>
              </a:ext>
            </a:extLst>
          </p:cNvPr>
          <p:cNvSpPr>
            <a:spLocks noGrp="1"/>
          </p:cNvSpPr>
          <p:nvPr>
            <p:ph type="body" sz="quarter" idx="18" hasCustomPrompt="1"/>
          </p:nvPr>
        </p:nvSpPr>
        <p:spPr>
          <a:xfrm>
            <a:off x="621749" y="1807200"/>
            <a:ext cx="10944225" cy="1080000"/>
          </a:xfrm>
          <a:prstGeom prst="roundRect">
            <a:avLst/>
          </a:prstGeom>
          <a:solidFill>
            <a:schemeClr val="accent1"/>
          </a:solidFill>
          <a:ln w="28575">
            <a:noFill/>
          </a:ln>
        </p:spPr>
        <p:txBody>
          <a:bodyPr lIns="540000" tIns="180000" rIns="540000" bIns="180000" anchor="ctr" anchorCtr="0">
            <a:normAutofit/>
          </a:bodyPr>
          <a:lstStyle>
            <a:lvl1pPr algn="ctr">
              <a:spcBef>
                <a:spcPts val="600"/>
              </a:spcBef>
              <a:defRPr sz="2400" i="1">
                <a:solidFill>
                  <a:schemeClr val="bg1"/>
                </a:solidFill>
              </a:defRPr>
            </a:lvl1pPr>
            <a:lvl2pPr algn="ctr">
              <a:spcBef>
                <a:spcPts val="600"/>
              </a:spcBef>
              <a:buClr>
                <a:schemeClr val="bg1"/>
              </a:buClr>
              <a:defRPr sz="2400">
                <a:solidFill>
                  <a:schemeClr val="bg1"/>
                </a:solidFill>
              </a:defRPr>
            </a:lvl2pPr>
            <a:lvl3pPr algn="ctr">
              <a:spcBef>
                <a:spcPts val="600"/>
              </a:spcBef>
              <a:buClr>
                <a:schemeClr val="bg1"/>
              </a:buClr>
              <a:defRPr sz="1800">
                <a:solidFill>
                  <a:schemeClr val="bg1"/>
                </a:solidFill>
              </a:defRPr>
            </a:lvl3pPr>
            <a:lvl4pPr algn="ctr">
              <a:spcBef>
                <a:spcPts val="600"/>
              </a:spcBef>
              <a:buClr>
                <a:schemeClr val="bg1"/>
              </a:buClr>
              <a:defRPr sz="1800">
                <a:solidFill>
                  <a:schemeClr val="bg1"/>
                </a:solidFill>
              </a:defRPr>
            </a:lvl4pPr>
            <a:lvl5pPr algn="ctr">
              <a:spcBef>
                <a:spcPts val="600"/>
              </a:spcBef>
              <a:buClr>
                <a:schemeClr val="bg1"/>
              </a:buClr>
              <a:defRPr sz="1800">
                <a:solidFill>
                  <a:schemeClr val="bg1"/>
                </a:solidFill>
              </a:defRPr>
            </a:lvl5pPr>
          </a:lstStyle>
          <a:p>
            <a:pPr lvl="0"/>
            <a:r>
              <a:rPr lang="cs-CZ" dirty="0"/>
              <a:t>Text</a:t>
            </a:r>
          </a:p>
        </p:txBody>
      </p:sp>
      <p:sp>
        <p:nvSpPr>
          <p:cNvPr id="19" name="Zástupný text 6">
            <a:extLst>
              <a:ext uri="{FF2B5EF4-FFF2-40B4-BE49-F238E27FC236}">
                <a16:creationId xmlns:a16="http://schemas.microsoft.com/office/drawing/2014/main" id="{953232B3-F4C9-4FD4-BCB8-F5D85D50CC9C}"/>
              </a:ext>
            </a:extLst>
          </p:cNvPr>
          <p:cNvSpPr>
            <a:spLocks noGrp="1"/>
          </p:cNvSpPr>
          <p:nvPr>
            <p:ph type="body" sz="quarter" idx="14" hasCustomPrompt="1"/>
          </p:nvPr>
        </p:nvSpPr>
        <p:spPr>
          <a:xfrm>
            <a:off x="5013861" y="4977900"/>
            <a:ext cx="2160000" cy="1080000"/>
          </a:xfrm>
          <a:prstGeom prst="roundRect">
            <a:avLst/>
          </a:prstGeom>
          <a:solidFill>
            <a:schemeClr val="tx1"/>
          </a:solidFill>
        </p:spPr>
        <p:txBody>
          <a:bodyPr lIns="108000" tIns="108000" rIns="108000" bIns="108000" anchor="ctr" anchorCtr="0">
            <a:normAutofit/>
          </a:bodyPr>
          <a:lstStyle>
            <a:lvl1pPr algn="ctr">
              <a:spcBef>
                <a:spcPts val="0"/>
              </a:spcBef>
              <a:defRPr sz="1800" b="1">
                <a:solidFill>
                  <a:schemeClr val="bg1"/>
                </a:solidFill>
              </a:defRPr>
            </a:lvl1pPr>
            <a:lvl2pPr algn="ctr">
              <a:spcBef>
                <a:spcPts val="0"/>
              </a:spcBef>
              <a:defRPr sz="1800">
                <a:solidFill>
                  <a:schemeClr val="bg1"/>
                </a:solidFill>
              </a:defRPr>
            </a:lvl2pPr>
            <a:lvl3pPr algn="ctr">
              <a:spcBef>
                <a:spcPts val="0"/>
              </a:spcBef>
              <a:defRPr sz="1800">
                <a:solidFill>
                  <a:schemeClr val="bg1"/>
                </a:solidFill>
              </a:defRPr>
            </a:lvl3pPr>
            <a:lvl4pPr algn="ctr">
              <a:spcBef>
                <a:spcPts val="0"/>
              </a:spcBef>
              <a:defRPr sz="1800">
                <a:solidFill>
                  <a:schemeClr val="bg1"/>
                </a:solidFill>
              </a:defRPr>
            </a:lvl4pPr>
            <a:lvl5pPr algn="ctr">
              <a:spcBef>
                <a:spcPts val="0"/>
              </a:spcBef>
              <a:defRPr sz="1800">
                <a:solidFill>
                  <a:schemeClr val="bg1"/>
                </a:solidFill>
              </a:defRPr>
            </a:lvl5pPr>
          </a:lstStyle>
          <a:p>
            <a:pPr lvl="0"/>
            <a:r>
              <a:rPr lang="cs-CZ" dirty="0"/>
              <a:t>Text</a:t>
            </a:r>
          </a:p>
        </p:txBody>
      </p:sp>
      <p:sp>
        <p:nvSpPr>
          <p:cNvPr id="20" name="Zástupný text 7">
            <a:extLst>
              <a:ext uri="{FF2B5EF4-FFF2-40B4-BE49-F238E27FC236}">
                <a16:creationId xmlns:a16="http://schemas.microsoft.com/office/drawing/2014/main" id="{7E02EBD4-B35F-4A76-9D39-A6D079231DAB}"/>
              </a:ext>
            </a:extLst>
          </p:cNvPr>
          <p:cNvSpPr>
            <a:spLocks noGrp="1"/>
          </p:cNvSpPr>
          <p:nvPr>
            <p:ph type="body" sz="quarter" idx="19" hasCustomPrompt="1"/>
          </p:nvPr>
        </p:nvSpPr>
        <p:spPr>
          <a:xfrm>
            <a:off x="7320113" y="3240000"/>
            <a:ext cx="4248000" cy="1737900"/>
          </a:xfrm>
          <a:prstGeom prst="roundRect">
            <a:avLst/>
          </a:prstGeom>
          <a:solidFill>
            <a:schemeClr val="bg1"/>
          </a:solidFill>
          <a:ln w="28575">
            <a:solidFill>
              <a:schemeClr val="tx1"/>
            </a:solidFill>
          </a:ln>
        </p:spPr>
        <p:txBody>
          <a:bodyPr lIns="180000" tIns="180000" rIns="180000" bIns="180000" anchor="t" anchorCtr="0">
            <a:normAutofit/>
          </a:bodyPr>
          <a:lstStyle>
            <a:lvl1pPr algn="l">
              <a:spcBef>
                <a:spcPts val="600"/>
              </a:spcBef>
              <a:defRPr sz="1800" i="0"/>
            </a:lvl1pPr>
            <a:lvl2pPr algn="l">
              <a:spcBef>
                <a:spcPts val="600"/>
              </a:spcBef>
              <a:buClr>
                <a:schemeClr val="accent1"/>
              </a:buClr>
              <a:defRPr sz="1800"/>
            </a:lvl2pPr>
            <a:lvl3pPr algn="l">
              <a:spcBef>
                <a:spcPts val="600"/>
              </a:spcBef>
              <a:buClr>
                <a:schemeClr val="accent1"/>
              </a:buClr>
              <a:defRPr sz="1800"/>
            </a:lvl3pPr>
            <a:lvl4pPr algn="l">
              <a:spcBef>
                <a:spcPts val="600"/>
              </a:spcBef>
              <a:buClr>
                <a:schemeClr val="accent1"/>
              </a:buClr>
              <a:defRPr sz="1800"/>
            </a:lvl4pPr>
            <a:lvl5pPr algn="l">
              <a:spcBef>
                <a:spcPts val="600"/>
              </a:spcBef>
              <a:buClr>
                <a:schemeClr val="accent1"/>
              </a:buClr>
              <a:defRPr sz="1800"/>
            </a:lvl5pPr>
          </a:lstStyle>
          <a:p>
            <a:pPr lvl="0"/>
            <a:r>
              <a:rPr lang="cs-CZ" dirty="0"/>
              <a:t>Text</a:t>
            </a:r>
          </a:p>
          <a:p>
            <a:pPr lvl="1"/>
            <a:r>
              <a:rPr lang="cs-CZ" dirty="0"/>
              <a:t>Text</a:t>
            </a:r>
          </a:p>
        </p:txBody>
      </p:sp>
      <p:sp>
        <p:nvSpPr>
          <p:cNvPr id="3" name="Zástupný symbol pro datum 2">
            <a:extLst>
              <a:ext uri="{FF2B5EF4-FFF2-40B4-BE49-F238E27FC236}">
                <a16:creationId xmlns:a16="http://schemas.microsoft.com/office/drawing/2014/main" id="{1EC007BE-689F-48F4-ADAC-F93BC470F11F}"/>
              </a:ext>
            </a:extLst>
          </p:cNvPr>
          <p:cNvSpPr>
            <a:spLocks noGrp="1"/>
          </p:cNvSpPr>
          <p:nvPr>
            <p:ph type="dt" sz="half" idx="20"/>
          </p:nvPr>
        </p:nvSpPr>
        <p:spPr/>
        <p:txBody>
          <a:bodyPr/>
          <a:lstStyle/>
          <a:p>
            <a:fld id="{41A8DFB6-69E2-CA4A-81EE-1F95E1E81018}" type="datetime1">
              <a:rPr lang="cs-CZ" smtClean="0"/>
              <a:t>07.02.2024</a:t>
            </a:fld>
            <a:endParaRPr lang="cs-CZ" dirty="0"/>
          </a:p>
        </p:txBody>
      </p:sp>
      <p:sp>
        <p:nvSpPr>
          <p:cNvPr id="7" name="Zástupný symbol pro zápatí 6">
            <a:extLst>
              <a:ext uri="{FF2B5EF4-FFF2-40B4-BE49-F238E27FC236}">
                <a16:creationId xmlns:a16="http://schemas.microsoft.com/office/drawing/2014/main" id="{6096AA9B-0D0C-4B67-9DB3-840579BB668B}"/>
              </a:ext>
            </a:extLst>
          </p:cNvPr>
          <p:cNvSpPr>
            <a:spLocks noGrp="1"/>
          </p:cNvSpPr>
          <p:nvPr>
            <p:ph type="ftr" sz="quarter" idx="21"/>
          </p:nvPr>
        </p:nvSpPr>
        <p:spPr/>
        <p:txBody>
          <a:bodyPr/>
          <a:lstStyle/>
          <a:p>
            <a:r>
              <a:rPr lang="cs-CZ"/>
              <a:t>AV ČR - Ústav státu a práva</a:t>
            </a:r>
            <a:endParaRPr lang="cs-CZ" dirty="0"/>
          </a:p>
        </p:txBody>
      </p:sp>
      <p:sp>
        <p:nvSpPr>
          <p:cNvPr id="9" name="Zástupný symbol pro číslo snímku 8">
            <a:extLst>
              <a:ext uri="{FF2B5EF4-FFF2-40B4-BE49-F238E27FC236}">
                <a16:creationId xmlns:a16="http://schemas.microsoft.com/office/drawing/2014/main" id="{CAC9F196-A5FD-458E-BA71-BEBA2B0207D8}"/>
              </a:ext>
            </a:extLst>
          </p:cNvPr>
          <p:cNvSpPr>
            <a:spLocks noGrp="1"/>
          </p:cNvSpPr>
          <p:nvPr>
            <p:ph type="sldNum" sz="quarter" idx="22"/>
          </p:nvPr>
        </p:nvSpPr>
        <p:spPr/>
        <p:txBody>
          <a:bodyPr/>
          <a:lstStyle/>
          <a:p>
            <a:fld id="{45AB0D2D-30EE-480B-8EC3-7B7F6EF72821}" type="slidenum">
              <a:rPr lang="cs-CZ" smtClean="0"/>
              <a:pPr/>
              <a:t>‹#›</a:t>
            </a:fld>
            <a:endParaRPr lang="cs-CZ" dirty="0"/>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65924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BC3B04C-78D0-492B-9E35-BC2E6AC8B504}"/>
              </a:ext>
            </a:extLst>
          </p:cNvPr>
          <p:cNvSpPr>
            <a:spLocks noGrp="1"/>
          </p:cNvSpPr>
          <p:nvPr>
            <p:ph type="dt" sz="half" idx="10"/>
          </p:nvPr>
        </p:nvSpPr>
        <p:spPr/>
        <p:txBody>
          <a:bodyPr/>
          <a:lstStyle/>
          <a:p>
            <a:fld id="{C9789711-F42C-C546-A653-F89E21BB00F6}" type="datetime1">
              <a:rPr lang="cs-CZ" smtClean="0"/>
              <a:t>07.02.2024</a:t>
            </a:fld>
            <a:endParaRPr lang="cs-CZ" dirty="0"/>
          </a:p>
        </p:txBody>
      </p:sp>
      <p:sp>
        <p:nvSpPr>
          <p:cNvPr id="9" name="Zástupný symbol pro zápatí 8">
            <a:extLst>
              <a:ext uri="{FF2B5EF4-FFF2-40B4-BE49-F238E27FC236}">
                <a16:creationId xmlns:a16="http://schemas.microsoft.com/office/drawing/2014/main" id="{F4914E7E-3A0C-40DB-ADBF-7F5B0D55AD3D}"/>
              </a:ext>
            </a:extLst>
          </p:cNvPr>
          <p:cNvSpPr>
            <a:spLocks noGrp="1"/>
          </p:cNvSpPr>
          <p:nvPr>
            <p:ph type="ftr" sz="quarter" idx="11"/>
          </p:nvPr>
        </p:nvSpPr>
        <p:spPr/>
        <p:txBody>
          <a:bodyPr/>
          <a:lstStyle/>
          <a:p>
            <a:r>
              <a:rPr lang="cs-CZ"/>
              <a:t>AV ČR - Ústav státu a práva</a:t>
            </a:r>
            <a:endParaRPr lang="cs-CZ" dirty="0"/>
          </a:p>
        </p:txBody>
      </p:sp>
      <p:sp>
        <p:nvSpPr>
          <p:cNvPr id="3" name="Zástupný symbol obrázku 2">
            <a:extLst>
              <a:ext uri="{FF2B5EF4-FFF2-40B4-BE49-F238E27FC236}">
                <a16:creationId xmlns:a16="http://schemas.microsoft.com/office/drawing/2014/main" id="{105E0815-6787-4402-9D3C-EA4F300C310F}"/>
              </a:ext>
            </a:extLst>
          </p:cNvPr>
          <p:cNvSpPr>
            <a:spLocks noGrp="1"/>
          </p:cNvSpPr>
          <p:nvPr>
            <p:ph type="pic" idx="1"/>
          </p:nvPr>
        </p:nvSpPr>
        <p:spPr>
          <a:xfrm>
            <a:off x="5808664" y="549275"/>
            <a:ext cx="5759450" cy="5508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text 3">
            <a:extLst>
              <a:ext uri="{FF2B5EF4-FFF2-40B4-BE49-F238E27FC236}">
                <a16:creationId xmlns:a16="http://schemas.microsoft.com/office/drawing/2014/main" id="{5EEDE1C8-F7D4-466F-9940-498E27DB669C}"/>
              </a:ext>
            </a:extLst>
          </p:cNvPr>
          <p:cNvSpPr>
            <a:spLocks noGrp="1"/>
          </p:cNvSpPr>
          <p:nvPr>
            <p:ph type="body" sz="half" idx="2"/>
          </p:nvPr>
        </p:nvSpPr>
        <p:spPr>
          <a:xfrm>
            <a:off x="622800" y="1807200"/>
            <a:ext cx="4683600" cy="425160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10" name="Zástupný symbol pro číslo snímku 9">
            <a:extLst>
              <a:ext uri="{FF2B5EF4-FFF2-40B4-BE49-F238E27FC236}">
                <a16:creationId xmlns:a16="http://schemas.microsoft.com/office/drawing/2014/main" id="{7D5F37F0-82C7-4974-BB01-318C2FFF30BE}"/>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8" name="Nadpis 7">
            <a:extLst>
              <a:ext uri="{FF2B5EF4-FFF2-40B4-BE49-F238E27FC236}">
                <a16:creationId xmlns:a16="http://schemas.microsoft.com/office/drawing/2014/main" id="{F75FA8AA-5A1D-4FF0-9153-0D3CB600F4E1}"/>
              </a:ext>
            </a:extLst>
          </p:cNvPr>
          <p:cNvSpPr>
            <a:spLocks noGrp="1"/>
          </p:cNvSpPr>
          <p:nvPr>
            <p:ph type="title"/>
          </p:nvPr>
        </p:nvSpPr>
        <p:spPr>
          <a:xfrm>
            <a:off x="623887" y="549274"/>
            <a:ext cx="4683600" cy="1070725"/>
          </a:xfrm>
        </p:spPr>
        <p:txBody>
          <a:bodyPr/>
          <a:lstStyle/>
          <a:p>
            <a:r>
              <a:rPr lang="cs-CZ"/>
              <a:t>Kliknutím lze upravit styl.</a:t>
            </a:r>
            <a:endParaRPr lang="cs-CZ" dirty="0"/>
          </a:p>
        </p:txBody>
      </p:sp>
    </p:spTree>
    <p:extLst>
      <p:ext uri="{BB962C8B-B14F-4D97-AF65-F5344CB8AC3E}">
        <p14:creationId xmlns:p14="http://schemas.microsoft.com/office/powerpoint/2010/main" val="320440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va obrázky">
    <p:spTree>
      <p:nvGrpSpPr>
        <p:cNvPr id="1" name=""/>
        <p:cNvGrpSpPr/>
        <p:nvPr/>
      </p:nvGrpSpPr>
      <p:grpSpPr>
        <a:xfrm>
          <a:off x="0" y="0"/>
          <a:ext cx="0" cy="0"/>
          <a:chOff x="0" y="0"/>
          <a:chExt cx="0" cy="0"/>
        </a:xfrm>
      </p:grpSpPr>
      <p:sp>
        <p:nvSpPr>
          <p:cNvPr id="6" name="Zástupný symbol pro datum 5">
            <a:extLst>
              <a:ext uri="{FF2B5EF4-FFF2-40B4-BE49-F238E27FC236}">
                <a16:creationId xmlns:a16="http://schemas.microsoft.com/office/drawing/2014/main" id="{60CC45A7-E4F8-4F9D-AD62-D95E7EB1FF86}"/>
              </a:ext>
            </a:extLst>
          </p:cNvPr>
          <p:cNvSpPr>
            <a:spLocks noGrp="1"/>
          </p:cNvSpPr>
          <p:nvPr>
            <p:ph type="dt" sz="half" idx="10"/>
          </p:nvPr>
        </p:nvSpPr>
        <p:spPr/>
        <p:txBody>
          <a:bodyPr/>
          <a:lstStyle/>
          <a:p>
            <a:fld id="{9F0978FA-B089-364E-ABCC-9F68BB712CD9}" type="datetime1">
              <a:rPr lang="cs-CZ" smtClean="0"/>
              <a:t>07.02.2024</a:t>
            </a:fld>
            <a:endParaRPr lang="cs-CZ" dirty="0"/>
          </a:p>
        </p:txBody>
      </p:sp>
      <p:sp>
        <p:nvSpPr>
          <p:cNvPr id="7" name="Zástupný symbol pro zápatí 6">
            <a:extLst>
              <a:ext uri="{FF2B5EF4-FFF2-40B4-BE49-F238E27FC236}">
                <a16:creationId xmlns:a16="http://schemas.microsoft.com/office/drawing/2014/main" id="{5BA80D11-3F07-4728-8414-2B8D897B0AC9}"/>
              </a:ext>
            </a:extLst>
          </p:cNvPr>
          <p:cNvSpPr>
            <a:spLocks noGrp="1"/>
          </p:cNvSpPr>
          <p:nvPr>
            <p:ph type="ftr" sz="quarter" idx="11"/>
          </p:nvPr>
        </p:nvSpPr>
        <p:spPr/>
        <p:txBody>
          <a:bodyPr/>
          <a:lstStyle/>
          <a:p>
            <a:r>
              <a:rPr lang="cs-CZ"/>
              <a:t>AV ČR - Ústav státu a práva</a:t>
            </a:r>
            <a:endParaRPr lang="cs-CZ" dirty="0"/>
          </a:p>
        </p:txBody>
      </p:sp>
      <p:sp>
        <p:nvSpPr>
          <p:cNvPr id="8" name="Zástupný symbol pro číslo snímku 7">
            <a:extLst>
              <a:ext uri="{FF2B5EF4-FFF2-40B4-BE49-F238E27FC236}">
                <a16:creationId xmlns:a16="http://schemas.microsoft.com/office/drawing/2014/main" id="{2C32D37E-7AA9-4AA4-BF46-8DB201A3724F}"/>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10" name="Zástupný symbol obrázku 2">
            <a:extLst>
              <a:ext uri="{FF2B5EF4-FFF2-40B4-BE49-F238E27FC236}">
                <a16:creationId xmlns:a16="http://schemas.microsoft.com/office/drawing/2014/main" id="{2D053EBE-9424-4187-B645-2489773F025D}"/>
              </a:ext>
            </a:extLst>
          </p:cNvPr>
          <p:cNvSpPr>
            <a:spLocks noGrp="1"/>
          </p:cNvSpPr>
          <p:nvPr>
            <p:ph type="pic" idx="13"/>
          </p:nvPr>
        </p:nvSpPr>
        <p:spPr>
          <a:xfrm>
            <a:off x="6387222" y="1808162"/>
            <a:ext cx="5184775" cy="4249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9" name="Zástupný symbol obrázku 2">
            <a:extLst>
              <a:ext uri="{FF2B5EF4-FFF2-40B4-BE49-F238E27FC236}">
                <a16:creationId xmlns:a16="http://schemas.microsoft.com/office/drawing/2014/main" id="{92C20FF2-E0DD-4AEA-ACCF-AA04FDC5B9F2}"/>
              </a:ext>
            </a:extLst>
          </p:cNvPr>
          <p:cNvSpPr>
            <a:spLocks noGrp="1"/>
          </p:cNvSpPr>
          <p:nvPr>
            <p:ph type="pic" idx="1"/>
          </p:nvPr>
        </p:nvSpPr>
        <p:spPr>
          <a:xfrm>
            <a:off x="623888" y="1808163"/>
            <a:ext cx="5184775" cy="4249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2" name="Nadpis 1">
            <a:extLst>
              <a:ext uri="{FF2B5EF4-FFF2-40B4-BE49-F238E27FC236}">
                <a16:creationId xmlns:a16="http://schemas.microsoft.com/office/drawing/2014/main" id="{160D61CF-0E80-4D87-BECE-5741815A853D}"/>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71571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82DB5DD-0EDC-4AC0-9BAD-28888E2E4C10}"/>
              </a:ext>
            </a:extLst>
          </p:cNvPr>
          <p:cNvSpPr>
            <a:spLocks noGrp="1"/>
          </p:cNvSpPr>
          <p:nvPr>
            <p:ph type="dt" sz="half" idx="10"/>
          </p:nvPr>
        </p:nvSpPr>
        <p:spPr/>
        <p:txBody>
          <a:bodyPr/>
          <a:lstStyle/>
          <a:p>
            <a:fld id="{EFDE1E1A-4385-A440-BA41-4E1ACE4109BA}" type="datetime1">
              <a:rPr lang="cs-CZ" smtClean="0"/>
              <a:t>07.02.2024</a:t>
            </a:fld>
            <a:endParaRPr lang="cs-CZ" dirty="0"/>
          </a:p>
        </p:txBody>
      </p:sp>
      <p:sp>
        <p:nvSpPr>
          <p:cNvPr id="9" name="Zástupný symbol pro zápatí 8">
            <a:extLst>
              <a:ext uri="{FF2B5EF4-FFF2-40B4-BE49-F238E27FC236}">
                <a16:creationId xmlns:a16="http://schemas.microsoft.com/office/drawing/2014/main" id="{02054279-97F5-4651-98E7-694E2A7926BC}"/>
              </a:ext>
            </a:extLst>
          </p:cNvPr>
          <p:cNvSpPr>
            <a:spLocks noGrp="1"/>
          </p:cNvSpPr>
          <p:nvPr>
            <p:ph type="ftr" sz="quarter" idx="11"/>
          </p:nvPr>
        </p:nvSpPr>
        <p:spPr/>
        <p:txBody>
          <a:bodyPr/>
          <a:lstStyle/>
          <a:p>
            <a:r>
              <a:rPr lang="cs-CZ"/>
              <a:t>AV ČR - Ústav státu a práva</a:t>
            </a:r>
            <a:endParaRPr lang="cs-CZ" dirty="0"/>
          </a:p>
        </p:txBody>
      </p:sp>
      <p:sp>
        <p:nvSpPr>
          <p:cNvPr id="10" name="Zástupný symbol pro číslo snímku 9">
            <a:extLst>
              <a:ext uri="{FF2B5EF4-FFF2-40B4-BE49-F238E27FC236}">
                <a16:creationId xmlns:a16="http://schemas.microsoft.com/office/drawing/2014/main" id="{F997B8CB-C6DB-4D40-8BE2-66A519D15CAA}"/>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3" name="Zástupný obsah 2">
            <a:extLst>
              <a:ext uri="{FF2B5EF4-FFF2-40B4-BE49-F238E27FC236}">
                <a16:creationId xmlns:a16="http://schemas.microsoft.com/office/drawing/2014/main" id="{F2F16957-56D1-4BEB-8CC8-BE60AE126ED9}"/>
              </a:ext>
            </a:extLst>
          </p:cNvPr>
          <p:cNvSpPr>
            <a:spLocks noGrp="1"/>
          </p:cNvSpPr>
          <p:nvPr>
            <p:ph idx="1"/>
          </p:nvPr>
        </p:nvSpPr>
        <p:spPr>
          <a:xfrm>
            <a:off x="5808663" y="549275"/>
            <a:ext cx="5759449" cy="5508625"/>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text 3">
            <a:extLst>
              <a:ext uri="{FF2B5EF4-FFF2-40B4-BE49-F238E27FC236}">
                <a16:creationId xmlns:a16="http://schemas.microsoft.com/office/drawing/2014/main" id="{D810F678-B47A-43F5-998A-3C227D78D0E1}"/>
              </a:ext>
            </a:extLst>
          </p:cNvPr>
          <p:cNvSpPr>
            <a:spLocks noGrp="1"/>
          </p:cNvSpPr>
          <p:nvPr>
            <p:ph type="body" sz="half" idx="2"/>
          </p:nvPr>
        </p:nvSpPr>
        <p:spPr>
          <a:xfrm>
            <a:off x="623888" y="1808162"/>
            <a:ext cx="4683600" cy="425160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Nadpis 7">
            <a:extLst>
              <a:ext uri="{FF2B5EF4-FFF2-40B4-BE49-F238E27FC236}">
                <a16:creationId xmlns:a16="http://schemas.microsoft.com/office/drawing/2014/main" id="{36312D10-947F-4A1A-B02E-BB0DFDD947D7}"/>
              </a:ext>
            </a:extLst>
          </p:cNvPr>
          <p:cNvSpPr>
            <a:spLocks noGrp="1"/>
          </p:cNvSpPr>
          <p:nvPr>
            <p:ph type="title"/>
          </p:nvPr>
        </p:nvSpPr>
        <p:spPr>
          <a:xfrm>
            <a:off x="623888" y="549274"/>
            <a:ext cx="4683600" cy="1070725"/>
          </a:xfrm>
        </p:spPr>
        <p:txBody>
          <a:bodyPr/>
          <a:lstStyle/>
          <a:p>
            <a:r>
              <a:rPr lang="cs-CZ"/>
              <a:t>Kliknutím lze upravit styl.</a:t>
            </a:r>
            <a:endParaRPr lang="cs-CZ" dirty="0"/>
          </a:p>
        </p:txBody>
      </p:sp>
    </p:spTree>
    <p:extLst>
      <p:ext uri="{BB962C8B-B14F-4D97-AF65-F5344CB8AC3E}">
        <p14:creationId xmlns:p14="http://schemas.microsoft.com/office/powerpoint/2010/main" val="188025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328C8CC-2CC3-4306-B06D-2C56DE11028E}"/>
              </a:ext>
            </a:extLst>
          </p:cNvPr>
          <p:cNvSpPr>
            <a:spLocks noGrp="1"/>
          </p:cNvSpPr>
          <p:nvPr>
            <p:ph type="dt" sz="half" idx="10"/>
          </p:nvPr>
        </p:nvSpPr>
        <p:spPr/>
        <p:txBody>
          <a:bodyPr/>
          <a:lstStyle/>
          <a:p>
            <a:fld id="{8073B746-E50D-9644-97AC-3BF35FD956F1}" type="datetime1">
              <a:rPr lang="cs-CZ" smtClean="0"/>
              <a:t>07.02.2024</a:t>
            </a:fld>
            <a:endParaRPr lang="cs-CZ" dirty="0"/>
          </a:p>
        </p:txBody>
      </p:sp>
      <p:sp>
        <p:nvSpPr>
          <p:cNvPr id="11" name="Zástupný symbol pro zápatí 10">
            <a:extLst>
              <a:ext uri="{FF2B5EF4-FFF2-40B4-BE49-F238E27FC236}">
                <a16:creationId xmlns:a16="http://schemas.microsoft.com/office/drawing/2014/main" id="{D6431518-8F07-465E-B2FE-FFAA04C7DEAA}"/>
              </a:ext>
            </a:extLst>
          </p:cNvPr>
          <p:cNvSpPr>
            <a:spLocks noGrp="1"/>
          </p:cNvSpPr>
          <p:nvPr>
            <p:ph type="ftr" sz="quarter" idx="11"/>
          </p:nvPr>
        </p:nvSpPr>
        <p:spPr/>
        <p:txBody>
          <a:bodyPr/>
          <a:lstStyle/>
          <a:p>
            <a:r>
              <a:rPr lang="cs-CZ"/>
              <a:t>AV ČR - Ústav státu a práva</a:t>
            </a:r>
            <a:endParaRPr lang="cs-CZ" dirty="0"/>
          </a:p>
        </p:txBody>
      </p:sp>
      <p:sp>
        <p:nvSpPr>
          <p:cNvPr id="12" name="Zástupný symbol pro číslo snímku 11">
            <a:extLst>
              <a:ext uri="{FF2B5EF4-FFF2-40B4-BE49-F238E27FC236}">
                <a16:creationId xmlns:a16="http://schemas.microsoft.com/office/drawing/2014/main" id="{EAC46E39-F66B-4FE8-BDCE-0D230FC10245}"/>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6" name="Zástupný obsah 5">
            <a:extLst>
              <a:ext uri="{FF2B5EF4-FFF2-40B4-BE49-F238E27FC236}">
                <a16:creationId xmlns:a16="http://schemas.microsoft.com/office/drawing/2014/main" id="{255C9CCA-43E4-4B01-B378-0721C9170436}"/>
              </a:ext>
            </a:extLst>
          </p:cNvPr>
          <p:cNvSpPr>
            <a:spLocks noGrp="1"/>
          </p:cNvSpPr>
          <p:nvPr>
            <p:ph sz="quarter" idx="4"/>
          </p:nvPr>
        </p:nvSpPr>
        <p:spPr>
          <a:xfrm>
            <a:off x="6383338" y="2599201"/>
            <a:ext cx="5184774" cy="34587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C1E3F415-F71B-452A-A560-C3403126E1E0}"/>
              </a:ext>
            </a:extLst>
          </p:cNvPr>
          <p:cNvSpPr>
            <a:spLocks noGrp="1"/>
          </p:cNvSpPr>
          <p:nvPr>
            <p:ph type="body" sz="quarter" idx="3" hasCustomPrompt="1"/>
          </p:nvPr>
        </p:nvSpPr>
        <p:spPr>
          <a:xfrm>
            <a:off x="6383336" y="1808163"/>
            <a:ext cx="5184777" cy="756000"/>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4" name="Zástupný obsah 3">
            <a:extLst>
              <a:ext uri="{FF2B5EF4-FFF2-40B4-BE49-F238E27FC236}">
                <a16:creationId xmlns:a16="http://schemas.microsoft.com/office/drawing/2014/main" id="{7DB8EFB8-44E9-427D-BBFC-C5F05529CF0E}"/>
              </a:ext>
            </a:extLst>
          </p:cNvPr>
          <p:cNvSpPr>
            <a:spLocks noGrp="1"/>
          </p:cNvSpPr>
          <p:nvPr>
            <p:ph sz="half" idx="2"/>
          </p:nvPr>
        </p:nvSpPr>
        <p:spPr>
          <a:xfrm>
            <a:off x="623888" y="2599201"/>
            <a:ext cx="5184775" cy="34587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Zástupný text 2">
            <a:extLst>
              <a:ext uri="{FF2B5EF4-FFF2-40B4-BE49-F238E27FC236}">
                <a16:creationId xmlns:a16="http://schemas.microsoft.com/office/drawing/2014/main" id="{738A515F-6A38-469C-8A94-FF285E8EF448}"/>
              </a:ext>
            </a:extLst>
          </p:cNvPr>
          <p:cNvSpPr>
            <a:spLocks noGrp="1"/>
          </p:cNvSpPr>
          <p:nvPr>
            <p:ph type="body" idx="1" hasCustomPrompt="1"/>
          </p:nvPr>
        </p:nvSpPr>
        <p:spPr>
          <a:xfrm>
            <a:off x="623888" y="1808163"/>
            <a:ext cx="5184775" cy="756000"/>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Podnadpis</a:t>
            </a:r>
          </a:p>
        </p:txBody>
      </p:sp>
      <p:sp>
        <p:nvSpPr>
          <p:cNvPr id="10" name="Nadpis 9">
            <a:extLst>
              <a:ext uri="{FF2B5EF4-FFF2-40B4-BE49-F238E27FC236}">
                <a16:creationId xmlns:a16="http://schemas.microsoft.com/office/drawing/2014/main" id="{62206D1F-AE07-4502-ADDF-5CEB00729BCA}"/>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60969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Zástupný symbol pro datum 6">
            <a:extLst>
              <a:ext uri="{FF2B5EF4-FFF2-40B4-BE49-F238E27FC236}">
                <a16:creationId xmlns:a16="http://schemas.microsoft.com/office/drawing/2014/main" id="{6589DB3D-FC7D-4FC9-BE0F-22FA80AA0EED}"/>
              </a:ext>
            </a:extLst>
          </p:cNvPr>
          <p:cNvSpPr>
            <a:spLocks noGrp="1"/>
          </p:cNvSpPr>
          <p:nvPr>
            <p:ph type="dt" sz="half" idx="10"/>
          </p:nvPr>
        </p:nvSpPr>
        <p:spPr/>
        <p:txBody>
          <a:bodyPr/>
          <a:lstStyle/>
          <a:p>
            <a:fld id="{83E0636A-8935-FF40-87DC-DAE081BBE83A}" type="datetime1">
              <a:rPr lang="cs-CZ" smtClean="0"/>
              <a:t>07.02.2024</a:t>
            </a:fld>
            <a:endParaRPr lang="cs-CZ" dirty="0"/>
          </a:p>
        </p:txBody>
      </p:sp>
      <p:sp>
        <p:nvSpPr>
          <p:cNvPr id="8" name="Zástupný symbol pro zápatí 7">
            <a:extLst>
              <a:ext uri="{FF2B5EF4-FFF2-40B4-BE49-F238E27FC236}">
                <a16:creationId xmlns:a16="http://schemas.microsoft.com/office/drawing/2014/main" id="{2EF6CF43-17DB-4214-B4FF-4F6DE0E7B7C6}"/>
              </a:ext>
            </a:extLst>
          </p:cNvPr>
          <p:cNvSpPr>
            <a:spLocks noGrp="1"/>
          </p:cNvSpPr>
          <p:nvPr>
            <p:ph type="ftr" sz="quarter" idx="11"/>
          </p:nvPr>
        </p:nvSpPr>
        <p:spPr/>
        <p:txBody>
          <a:bodyPr/>
          <a:lstStyle/>
          <a:p>
            <a:r>
              <a:rPr lang="cs-CZ"/>
              <a:t>AV ČR - Ústav státu a práva</a:t>
            </a:r>
            <a:endParaRPr lang="cs-CZ" dirty="0"/>
          </a:p>
        </p:txBody>
      </p:sp>
      <p:sp>
        <p:nvSpPr>
          <p:cNvPr id="9" name="Zástupný symbol pro číslo snímku 8">
            <a:extLst>
              <a:ext uri="{FF2B5EF4-FFF2-40B4-BE49-F238E27FC236}">
                <a16:creationId xmlns:a16="http://schemas.microsoft.com/office/drawing/2014/main" id="{AF9B1A4D-17FD-43DD-B0B6-122697344FA3}"/>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3" name="Zástupný obsah 2">
            <a:extLst>
              <a:ext uri="{FF2B5EF4-FFF2-40B4-BE49-F238E27FC236}">
                <a16:creationId xmlns:a16="http://schemas.microsoft.com/office/drawing/2014/main" id="{DE9E87AF-A38F-483C-B381-3555128F86A9}"/>
              </a:ext>
            </a:extLst>
          </p:cNvPr>
          <p:cNvSpPr>
            <a:spLocks noGrp="1"/>
          </p:cNvSpPr>
          <p:nvPr>
            <p:ph idx="1"/>
          </p:nvPr>
        </p:nvSpPr>
        <p:spPr/>
        <p:txBody>
          <a:bodyPr>
            <a:normAutofit/>
          </a:bodyPr>
          <a:lstStyle>
            <a:lvl1pPr marL="622800" indent="-622800">
              <a:spcBef>
                <a:spcPts val="2400"/>
              </a:spcBef>
              <a:buSzPct val="150000"/>
              <a:buFont typeface="+mj-lt"/>
              <a:buAutoNum type="arabicPeriod"/>
              <a:defRPr sz="2400" b="1"/>
            </a:lvl1pPr>
          </a:lstStyle>
          <a:p>
            <a:pPr lvl="0"/>
            <a:r>
              <a:rPr lang="cs-CZ"/>
              <a:t>Po kliknutí můžete upravovat styly textu v předloze.</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lvl1pPr>
              <a:defRPr/>
            </a:lvl1pPr>
          </a:lstStyle>
          <a:p>
            <a:r>
              <a:rPr lang="cs-CZ"/>
              <a:t>Kliknutím lze upravit styl.</a:t>
            </a:r>
            <a:endParaRPr lang="cs-CZ" dirty="0"/>
          </a:p>
        </p:txBody>
      </p:sp>
    </p:spTree>
    <p:extLst>
      <p:ext uri="{BB962C8B-B14F-4D97-AF65-F5344CB8AC3E}">
        <p14:creationId xmlns:p14="http://schemas.microsoft.com/office/powerpoint/2010/main" val="1426803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genda 2">
    <p:spTree>
      <p:nvGrpSpPr>
        <p:cNvPr id="1" name=""/>
        <p:cNvGrpSpPr/>
        <p:nvPr/>
      </p:nvGrpSpPr>
      <p:grpSpPr>
        <a:xfrm>
          <a:off x="0" y="0"/>
          <a:ext cx="0" cy="0"/>
          <a:chOff x="0" y="0"/>
          <a:chExt cx="0" cy="0"/>
        </a:xfrm>
      </p:grpSpPr>
      <p:sp>
        <p:nvSpPr>
          <p:cNvPr id="7" name="Zástupný symbol pro datum 6">
            <a:extLst>
              <a:ext uri="{FF2B5EF4-FFF2-40B4-BE49-F238E27FC236}">
                <a16:creationId xmlns:a16="http://schemas.microsoft.com/office/drawing/2014/main" id="{6115FB6D-28E9-44D7-B634-BD3C472D8CBF}"/>
              </a:ext>
            </a:extLst>
          </p:cNvPr>
          <p:cNvSpPr>
            <a:spLocks noGrp="1"/>
          </p:cNvSpPr>
          <p:nvPr>
            <p:ph type="dt" sz="half" idx="10"/>
          </p:nvPr>
        </p:nvSpPr>
        <p:spPr/>
        <p:txBody>
          <a:bodyPr/>
          <a:lstStyle/>
          <a:p>
            <a:fld id="{7B4DAEE8-1077-7E46-AACB-1526764FA35B}" type="datetime1">
              <a:rPr lang="cs-CZ" smtClean="0"/>
              <a:t>07.02.2024</a:t>
            </a:fld>
            <a:endParaRPr lang="cs-CZ" dirty="0"/>
          </a:p>
        </p:txBody>
      </p:sp>
      <p:sp>
        <p:nvSpPr>
          <p:cNvPr id="8" name="Zástupný symbol pro zápatí 7">
            <a:extLst>
              <a:ext uri="{FF2B5EF4-FFF2-40B4-BE49-F238E27FC236}">
                <a16:creationId xmlns:a16="http://schemas.microsoft.com/office/drawing/2014/main" id="{CA99DE0A-A2FB-4134-A58E-F62A03061E48}"/>
              </a:ext>
            </a:extLst>
          </p:cNvPr>
          <p:cNvSpPr>
            <a:spLocks noGrp="1"/>
          </p:cNvSpPr>
          <p:nvPr>
            <p:ph type="ftr" sz="quarter" idx="11"/>
          </p:nvPr>
        </p:nvSpPr>
        <p:spPr/>
        <p:txBody>
          <a:bodyPr/>
          <a:lstStyle/>
          <a:p>
            <a:r>
              <a:rPr lang="cs-CZ"/>
              <a:t>AV ČR - Ústav státu a práva</a:t>
            </a:r>
            <a:endParaRPr lang="cs-CZ" dirty="0"/>
          </a:p>
        </p:txBody>
      </p:sp>
      <p:sp>
        <p:nvSpPr>
          <p:cNvPr id="9" name="Zástupný symbol pro číslo snímku 8">
            <a:extLst>
              <a:ext uri="{FF2B5EF4-FFF2-40B4-BE49-F238E27FC236}">
                <a16:creationId xmlns:a16="http://schemas.microsoft.com/office/drawing/2014/main" id="{3EDF5B68-B6A1-419C-95F7-0B7E1D7A1916}"/>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3" name="Zástupný obsah 2">
            <a:extLst>
              <a:ext uri="{FF2B5EF4-FFF2-40B4-BE49-F238E27FC236}">
                <a16:creationId xmlns:a16="http://schemas.microsoft.com/office/drawing/2014/main" id="{DE9E87AF-A38F-483C-B381-3555128F86A9}"/>
              </a:ext>
            </a:extLst>
          </p:cNvPr>
          <p:cNvSpPr>
            <a:spLocks noGrp="1"/>
          </p:cNvSpPr>
          <p:nvPr>
            <p:ph idx="1"/>
          </p:nvPr>
        </p:nvSpPr>
        <p:spPr/>
        <p:txBody>
          <a:bodyPr numCol="2" spcCol="622800">
            <a:normAutofit/>
          </a:bodyPr>
          <a:lstStyle>
            <a:lvl1pPr marL="622800" indent="-622800">
              <a:spcBef>
                <a:spcPts val="1200"/>
              </a:spcBef>
              <a:buSzPct val="125000"/>
              <a:buFont typeface="+mj-lt"/>
              <a:buAutoNum type="arabicPeriod"/>
              <a:defRPr sz="2400" b="1"/>
            </a:lvl1pPr>
          </a:lstStyle>
          <a:p>
            <a:pPr lvl="0"/>
            <a:r>
              <a:rPr lang="cs-CZ"/>
              <a:t>Po kliknutí můžete upravovat styly textu v předloze.</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lvl1pPr>
              <a:defRPr/>
            </a:lvl1pPr>
          </a:lstStyle>
          <a:p>
            <a:r>
              <a:rPr lang="cs-CZ"/>
              <a:t>Kliknutím lze upravit styl.</a:t>
            </a:r>
            <a:endParaRPr lang="cs-CZ" dirty="0"/>
          </a:p>
        </p:txBody>
      </p:sp>
    </p:spTree>
    <p:extLst>
      <p:ext uri="{BB962C8B-B14F-4D97-AF65-F5344CB8AC3E}">
        <p14:creationId xmlns:p14="http://schemas.microsoft.com/office/powerpoint/2010/main" val="263281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číslo snímku 8">
            <a:extLst>
              <a:ext uri="{FF2B5EF4-FFF2-40B4-BE49-F238E27FC236}">
                <a16:creationId xmlns:a16="http://schemas.microsoft.com/office/drawing/2014/main" id="{4D650ADA-8AF8-426C-A4B7-91FADDF66EE6}"/>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8" name="Zástupný symbol pro zápatí 7">
            <a:extLst>
              <a:ext uri="{FF2B5EF4-FFF2-40B4-BE49-F238E27FC236}">
                <a16:creationId xmlns:a16="http://schemas.microsoft.com/office/drawing/2014/main" id="{05687D45-00D7-4FCE-82C9-498891AE14E8}"/>
              </a:ext>
            </a:extLst>
          </p:cNvPr>
          <p:cNvSpPr>
            <a:spLocks noGrp="1"/>
          </p:cNvSpPr>
          <p:nvPr>
            <p:ph type="ftr" sz="quarter" idx="11"/>
          </p:nvPr>
        </p:nvSpPr>
        <p:spPr/>
        <p:txBody>
          <a:bodyPr/>
          <a:lstStyle/>
          <a:p>
            <a:r>
              <a:rPr lang="cs-CZ"/>
              <a:t>AV ČR - Ústav státu a práva</a:t>
            </a:r>
            <a:endParaRPr lang="cs-CZ" dirty="0"/>
          </a:p>
        </p:txBody>
      </p:sp>
      <p:sp>
        <p:nvSpPr>
          <p:cNvPr id="7" name="Zástupný symbol pro datum 6">
            <a:extLst>
              <a:ext uri="{FF2B5EF4-FFF2-40B4-BE49-F238E27FC236}">
                <a16:creationId xmlns:a16="http://schemas.microsoft.com/office/drawing/2014/main" id="{A05B4160-ECA3-4136-8B81-8B1F569EABE1}"/>
              </a:ext>
            </a:extLst>
          </p:cNvPr>
          <p:cNvSpPr>
            <a:spLocks noGrp="1"/>
          </p:cNvSpPr>
          <p:nvPr>
            <p:ph type="dt" sz="half" idx="10"/>
          </p:nvPr>
        </p:nvSpPr>
        <p:spPr/>
        <p:txBody>
          <a:bodyPr/>
          <a:lstStyle/>
          <a:p>
            <a:fld id="{29BF5538-74B4-B249-9414-FD4FC6C1E01A}" type="datetime1">
              <a:rPr lang="cs-CZ" smtClean="0"/>
              <a:t>07.02.2024</a:t>
            </a:fld>
            <a:endParaRPr lang="cs-CZ" dirty="0"/>
          </a:p>
        </p:txBody>
      </p:sp>
      <p:sp>
        <p:nvSpPr>
          <p:cNvPr id="3" name="Zástupný obsah 2">
            <a:extLst>
              <a:ext uri="{FF2B5EF4-FFF2-40B4-BE49-F238E27FC236}">
                <a16:creationId xmlns:a16="http://schemas.microsoft.com/office/drawing/2014/main" id="{DE9E87AF-A38F-483C-B381-3555128F86A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57563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Zástupný symbol pro datum 5">
            <a:extLst>
              <a:ext uri="{FF2B5EF4-FFF2-40B4-BE49-F238E27FC236}">
                <a16:creationId xmlns:a16="http://schemas.microsoft.com/office/drawing/2014/main" id="{60CC45A7-E4F8-4F9D-AD62-D95E7EB1FF86}"/>
              </a:ext>
            </a:extLst>
          </p:cNvPr>
          <p:cNvSpPr>
            <a:spLocks noGrp="1"/>
          </p:cNvSpPr>
          <p:nvPr>
            <p:ph type="dt" sz="half" idx="10"/>
          </p:nvPr>
        </p:nvSpPr>
        <p:spPr/>
        <p:txBody>
          <a:bodyPr/>
          <a:lstStyle/>
          <a:p>
            <a:fld id="{CA8C1887-78AF-5E4B-AE6D-A68156BE4A58}" type="datetime1">
              <a:rPr lang="cs-CZ" smtClean="0"/>
              <a:t>07.02.2024</a:t>
            </a:fld>
            <a:endParaRPr lang="cs-CZ" dirty="0"/>
          </a:p>
        </p:txBody>
      </p:sp>
      <p:sp>
        <p:nvSpPr>
          <p:cNvPr id="7" name="Zástupný symbol pro zápatí 6">
            <a:extLst>
              <a:ext uri="{FF2B5EF4-FFF2-40B4-BE49-F238E27FC236}">
                <a16:creationId xmlns:a16="http://schemas.microsoft.com/office/drawing/2014/main" id="{5BA80D11-3F07-4728-8414-2B8D897B0AC9}"/>
              </a:ext>
            </a:extLst>
          </p:cNvPr>
          <p:cNvSpPr>
            <a:spLocks noGrp="1"/>
          </p:cNvSpPr>
          <p:nvPr>
            <p:ph type="ftr" sz="quarter" idx="11"/>
          </p:nvPr>
        </p:nvSpPr>
        <p:spPr/>
        <p:txBody>
          <a:bodyPr/>
          <a:lstStyle/>
          <a:p>
            <a:r>
              <a:rPr lang="cs-CZ"/>
              <a:t>AV ČR - Ústav státu a práva</a:t>
            </a:r>
            <a:endParaRPr lang="cs-CZ" dirty="0"/>
          </a:p>
        </p:txBody>
      </p:sp>
      <p:sp>
        <p:nvSpPr>
          <p:cNvPr id="8" name="Zástupný symbol pro číslo snímku 7">
            <a:extLst>
              <a:ext uri="{FF2B5EF4-FFF2-40B4-BE49-F238E27FC236}">
                <a16:creationId xmlns:a16="http://schemas.microsoft.com/office/drawing/2014/main" id="{2C32D37E-7AA9-4AA4-BF46-8DB201A3724F}"/>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2" name="Nadpis 1">
            <a:extLst>
              <a:ext uri="{FF2B5EF4-FFF2-40B4-BE49-F238E27FC236}">
                <a16:creationId xmlns:a16="http://schemas.microsoft.com/office/drawing/2014/main" id="{160D61CF-0E80-4D87-BECE-5741815A853D}"/>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204093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Zástupný symbol pro datum 4">
            <a:extLst>
              <a:ext uri="{FF2B5EF4-FFF2-40B4-BE49-F238E27FC236}">
                <a16:creationId xmlns:a16="http://schemas.microsoft.com/office/drawing/2014/main" id="{6E9B6997-214A-4693-99FC-38D94405CAEA}"/>
              </a:ext>
            </a:extLst>
          </p:cNvPr>
          <p:cNvSpPr>
            <a:spLocks noGrp="1"/>
          </p:cNvSpPr>
          <p:nvPr>
            <p:ph type="dt" sz="half" idx="10"/>
          </p:nvPr>
        </p:nvSpPr>
        <p:spPr/>
        <p:txBody>
          <a:bodyPr/>
          <a:lstStyle/>
          <a:p>
            <a:fld id="{0A0B5162-6FBE-5F49-B9E4-C2AB8832CAA9}" type="datetime1">
              <a:rPr lang="cs-CZ" smtClean="0"/>
              <a:t>07.02.2024</a:t>
            </a:fld>
            <a:endParaRPr lang="cs-CZ" dirty="0"/>
          </a:p>
        </p:txBody>
      </p:sp>
      <p:sp>
        <p:nvSpPr>
          <p:cNvPr id="6" name="Zástupný symbol pro zápatí 5">
            <a:extLst>
              <a:ext uri="{FF2B5EF4-FFF2-40B4-BE49-F238E27FC236}">
                <a16:creationId xmlns:a16="http://schemas.microsoft.com/office/drawing/2014/main" id="{CAD12800-F373-4817-A085-3F6808643D6B}"/>
              </a:ext>
            </a:extLst>
          </p:cNvPr>
          <p:cNvSpPr>
            <a:spLocks noGrp="1"/>
          </p:cNvSpPr>
          <p:nvPr>
            <p:ph type="ftr" sz="quarter" idx="11"/>
          </p:nvPr>
        </p:nvSpPr>
        <p:spPr/>
        <p:txBody>
          <a:bodyPr/>
          <a:lstStyle/>
          <a:p>
            <a:r>
              <a:rPr lang="cs-CZ"/>
              <a:t>AV ČR - Ústav státu a práva</a:t>
            </a:r>
            <a:endParaRPr lang="cs-CZ" dirty="0"/>
          </a:p>
        </p:txBody>
      </p:sp>
      <p:sp>
        <p:nvSpPr>
          <p:cNvPr id="7" name="Zástupný symbol pro číslo snímku 6">
            <a:extLst>
              <a:ext uri="{FF2B5EF4-FFF2-40B4-BE49-F238E27FC236}">
                <a16:creationId xmlns:a16="http://schemas.microsoft.com/office/drawing/2014/main" id="{0C559CB2-D1B5-4ECE-8DD7-4E7BE5F73C56}"/>
              </a:ext>
            </a:extLst>
          </p:cNvPr>
          <p:cNvSpPr>
            <a:spLocks noGrp="1"/>
          </p:cNvSpPr>
          <p:nvPr>
            <p:ph type="sldNum" sz="quarter" idx="12"/>
          </p:nvPr>
        </p:nvSpPr>
        <p:spPr/>
        <p:txBody>
          <a:bodyPr/>
          <a:lstStyle/>
          <a:p>
            <a:fld id="{45AB0D2D-30EE-480B-8EC3-7B7F6EF72821}" type="slidenum">
              <a:rPr lang="cs-CZ" smtClean="0"/>
              <a:pPr/>
              <a:t>‹#›</a:t>
            </a:fld>
            <a:endParaRPr lang="cs-CZ" dirty="0"/>
          </a:p>
        </p:txBody>
      </p:sp>
    </p:spTree>
    <p:extLst>
      <p:ext uri="{BB962C8B-B14F-4D97-AF65-F5344CB8AC3E}">
        <p14:creationId xmlns:p14="http://schemas.microsoft.com/office/powerpoint/2010/main" val="277290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Zástupný symbol pro datum 6">
            <a:extLst>
              <a:ext uri="{FF2B5EF4-FFF2-40B4-BE49-F238E27FC236}">
                <a16:creationId xmlns:a16="http://schemas.microsoft.com/office/drawing/2014/main" id="{78B2595D-64B2-4406-B62E-25608B986DBE}"/>
              </a:ext>
            </a:extLst>
          </p:cNvPr>
          <p:cNvSpPr>
            <a:spLocks noGrp="1"/>
          </p:cNvSpPr>
          <p:nvPr>
            <p:ph type="dt" sz="half" idx="10"/>
          </p:nvPr>
        </p:nvSpPr>
        <p:spPr/>
        <p:txBody>
          <a:bodyPr/>
          <a:lstStyle/>
          <a:p>
            <a:fld id="{F6DA18B5-7B39-9F48-BF82-444AC30E87E2}" type="datetime1">
              <a:rPr lang="cs-CZ" smtClean="0"/>
              <a:t>07.02.2024</a:t>
            </a:fld>
            <a:endParaRPr lang="cs-CZ" dirty="0"/>
          </a:p>
        </p:txBody>
      </p:sp>
      <p:sp>
        <p:nvSpPr>
          <p:cNvPr id="8" name="Zástupný symbol pro zápatí 7">
            <a:extLst>
              <a:ext uri="{FF2B5EF4-FFF2-40B4-BE49-F238E27FC236}">
                <a16:creationId xmlns:a16="http://schemas.microsoft.com/office/drawing/2014/main" id="{022DF144-A486-4DA0-B385-4B7091E61424}"/>
              </a:ext>
            </a:extLst>
          </p:cNvPr>
          <p:cNvSpPr>
            <a:spLocks noGrp="1"/>
          </p:cNvSpPr>
          <p:nvPr>
            <p:ph type="ftr" sz="quarter" idx="11"/>
          </p:nvPr>
        </p:nvSpPr>
        <p:spPr/>
        <p:txBody>
          <a:bodyPr/>
          <a:lstStyle/>
          <a:p>
            <a:r>
              <a:rPr lang="cs-CZ"/>
              <a:t>AV ČR - Ústav státu a práva</a:t>
            </a:r>
            <a:endParaRPr lang="cs-CZ" dirty="0"/>
          </a:p>
        </p:txBody>
      </p:sp>
      <p:sp>
        <p:nvSpPr>
          <p:cNvPr id="9" name="Zástupný symbol pro číslo snímku 8">
            <a:extLst>
              <a:ext uri="{FF2B5EF4-FFF2-40B4-BE49-F238E27FC236}">
                <a16:creationId xmlns:a16="http://schemas.microsoft.com/office/drawing/2014/main" id="{ABF154D4-C216-4901-92FA-FD588CC39C58}"/>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3" name="Zástupný symbol pro svislý text 2">
            <a:extLst>
              <a:ext uri="{FF2B5EF4-FFF2-40B4-BE49-F238E27FC236}">
                <a16:creationId xmlns:a16="http://schemas.microsoft.com/office/drawing/2014/main" id="{F3E6A3EF-F4CB-470C-8011-019AB152EF84}"/>
              </a:ext>
            </a:extLst>
          </p:cNvPr>
          <p:cNvSpPr>
            <a:spLocks noGrp="1"/>
          </p:cNvSpPr>
          <p:nvPr>
            <p:ph type="body" orient="vert" idx="1"/>
          </p:nvPr>
        </p:nvSpPr>
        <p:spPr>
          <a:xfrm>
            <a:off x="623888" y="1808163"/>
            <a:ext cx="10944224" cy="424973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2" name="Nadpis 1">
            <a:extLst>
              <a:ext uri="{FF2B5EF4-FFF2-40B4-BE49-F238E27FC236}">
                <a16:creationId xmlns:a16="http://schemas.microsoft.com/office/drawing/2014/main" id="{6D146045-0E42-4588-BDBA-DC1110F1DDF2}"/>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411931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7932B587-B998-4C07-BE2B-72B47CDC9203}"/>
              </a:ext>
            </a:extLst>
          </p:cNvPr>
          <p:cNvSpPr>
            <a:spLocks noGrp="1"/>
          </p:cNvSpPr>
          <p:nvPr>
            <p:ph type="dt" sz="half" idx="10"/>
          </p:nvPr>
        </p:nvSpPr>
        <p:spPr/>
        <p:txBody>
          <a:bodyPr/>
          <a:lstStyle/>
          <a:p>
            <a:fld id="{0A6D0CCC-383F-1C4C-ACED-604964083C7D}" type="datetime1">
              <a:rPr lang="cs-CZ" smtClean="0"/>
              <a:t>07.02.2024</a:t>
            </a:fld>
            <a:endParaRPr lang="cs-CZ"/>
          </a:p>
        </p:txBody>
      </p:sp>
      <p:sp>
        <p:nvSpPr>
          <p:cNvPr id="5" name="Zástupný symbol pro zápatí 4">
            <a:extLst>
              <a:ext uri="{FF2B5EF4-FFF2-40B4-BE49-F238E27FC236}">
                <a16:creationId xmlns:a16="http://schemas.microsoft.com/office/drawing/2014/main" id="{6B6175DE-002E-48D1-BD64-537BE1067955}"/>
              </a:ext>
            </a:extLst>
          </p:cNvPr>
          <p:cNvSpPr>
            <a:spLocks noGrp="1"/>
          </p:cNvSpPr>
          <p:nvPr>
            <p:ph type="ftr" sz="quarter" idx="11"/>
          </p:nvPr>
        </p:nvSpPr>
        <p:spPr/>
        <p:txBody>
          <a:bodyPr/>
          <a:lstStyle/>
          <a:p>
            <a:r>
              <a:rPr lang="cs-CZ"/>
              <a:t>AV ČR - Ústav státu a práva</a:t>
            </a:r>
          </a:p>
        </p:txBody>
      </p:sp>
      <p:sp>
        <p:nvSpPr>
          <p:cNvPr id="6" name="Zástupný symbol pro číslo snímku 5">
            <a:extLst>
              <a:ext uri="{FF2B5EF4-FFF2-40B4-BE49-F238E27FC236}">
                <a16:creationId xmlns:a16="http://schemas.microsoft.com/office/drawing/2014/main" id="{E768A86D-BBB1-42C2-B7B2-3ED0E3BAD6A1}"/>
              </a:ext>
            </a:extLst>
          </p:cNvPr>
          <p:cNvSpPr>
            <a:spLocks noGrp="1"/>
          </p:cNvSpPr>
          <p:nvPr>
            <p:ph type="sldNum" sz="quarter" idx="12"/>
          </p:nvPr>
        </p:nvSpPr>
        <p:spPr/>
        <p:txBody>
          <a:bodyPr/>
          <a:lstStyle/>
          <a:p>
            <a:fld id="{45AB0D2D-30EE-480B-8EC3-7B7F6EF72821}" type="slidenum">
              <a:rPr lang="cs-CZ" smtClean="0"/>
              <a:t>‹#›</a:t>
            </a:fld>
            <a:endParaRPr lang="cs-CZ"/>
          </a:p>
        </p:txBody>
      </p:sp>
      <p:sp>
        <p:nvSpPr>
          <p:cNvPr id="3" name="Zástupný symbol pro svislý text 2">
            <a:extLst>
              <a:ext uri="{FF2B5EF4-FFF2-40B4-BE49-F238E27FC236}">
                <a16:creationId xmlns:a16="http://schemas.microsoft.com/office/drawing/2014/main" id="{573BD370-F240-4DA3-8690-B6075195962F}"/>
              </a:ext>
            </a:extLst>
          </p:cNvPr>
          <p:cNvSpPr>
            <a:spLocks noGrp="1"/>
          </p:cNvSpPr>
          <p:nvPr>
            <p:ph type="body" orient="vert" idx="1"/>
          </p:nvPr>
        </p:nvSpPr>
        <p:spPr>
          <a:xfrm>
            <a:off x="623888" y="549275"/>
            <a:ext cx="9689511" cy="55086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2" name="Svislý nadpis 1">
            <a:extLst>
              <a:ext uri="{FF2B5EF4-FFF2-40B4-BE49-F238E27FC236}">
                <a16:creationId xmlns:a16="http://schemas.microsoft.com/office/drawing/2014/main" id="{DF45A3A2-DCD7-4583-92DE-E3CE9B769F78}"/>
              </a:ext>
            </a:extLst>
          </p:cNvPr>
          <p:cNvSpPr>
            <a:spLocks noGrp="1"/>
          </p:cNvSpPr>
          <p:nvPr>
            <p:ph type="title" orient="vert"/>
          </p:nvPr>
        </p:nvSpPr>
        <p:spPr>
          <a:xfrm>
            <a:off x="10488113" y="549275"/>
            <a:ext cx="1080000" cy="5508625"/>
          </a:xfrm>
        </p:spPr>
        <p:txBody>
          <a:bodyPr vert="eaVert"/>
          <a:lstStyle/>
          <a:p>
            <a:r>
              <a:rPr lang="cs-CZ"/>
              <a:t>Kliknutím lze upravit styl.</a:t>
            </a:r>
            <a:endParaRPr lang="cs-CZ" dirty="0"/>
          </a:p>
        </p:txBody>
      </p:sp>
    </p:spTree>
    <p:extLst>
      <p:ext uri="{BB962C8B-B14F-4D97-AF65-F5344CB8AC3E}">
        <p14:creationId xmlns:p14="http://schemas.microsoft.com/office/powerpoint/2010/main" val="533426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sp>
        <p:nvSpPr>
          <p:cNvPr id="7" name="Obdélník šedý">
            <a:extLst>
              <a:ext uri="{FF2B5EF4-FFF2-40B4-BE49-F238E27FC236}">
                <a16:creationId xmlns:a16="http://schemas.microsoft.com/office/drawing/2014/main" id="{2943E6F8-F8AD-42C4-9331-B402208F40F1}"/>
              </a:ext>
            </a:extLst>
          </p:cNvPr>
          <p:cNvSpPr/>
          <p:nvPr userDrawn="1"/>
        </p:nvSpPr>
        <p:spPr>
          <a:xfrm>
            <a:off x="0" y="0"/>
            <a:ext cx="60895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v pozadí">
            <a:extLst>
              <a:ext uri="{FF2B5EF4-FFF2-40B4-BE49-F238E27FC236}">
                <a16:creationId xmlns:a16="http://schemas.microsoft.com/office/drawing/2014/main" id="{E16C6717-456F-4B96-8E73-DA9884360F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37" r="50000" b="1240"/>
          <a:stretch/>
        </p:blipFill>
        <p:spPr>
          <a:xfrm>
            <a:off x="6403" y="1"/>
            <a:ext cx="6089597" cy="6858000"/>
          </a:xfrm>
          <a:prstGeom prst="rect">
            <a:avLst/>
          </a:prstGeom>
        </p:spPr>
      </p:pic>
      <p:sp>
        <p:nvSpPr>
          <p:cNvPr id="5" name="Zástupný symbol obrázku 4">
            <a:extLst>
              <a:ext uri="{FF2B5EF4-FFF2-40B4-BE49-F238E27FC236}">
                <a16:creationId xmlns:a16="http://schemas.microsoft.com/office/drawing/2014/main" id="{9C2D9C12-614C-4EEE-8C26-86C0AE1CECDD}"/>
              </a:ext>
            </a:extLst>
          </p:cNvPr>
          <p:cNvSpPr>
            <a:spLocks noGrp="1"/>
          </p:cNvSpPr>
          <p:nvPr>
            <p:ph type="pic" sz="quarter" idx="10" hasCustomPrompt="1"/>
          </p:nvPr>
        </p:nvSpPr>
        <p:spPr>
          <a:xfrm>
            <a:off x="622800" y="1807200"/>
            <a:ext cx="1619250" cy="1619250"/>
          </a:xfrm>
          <a:prstGeom prst="ellipse">
            <a:avLst/>
          </a:prstGeom>
        </p:spPr>
        <p:txBody>
          <a:bodyPr>
            <a:normAutofit/>
          </a:bodyPr>
          <a:lstStyle>
            <a:lvl1pPr algn="ctr">
              <a:defRPr sz="1800">
                <a:solidFill>
                  <a:schemeClr val="bg1"/>
                </a:solidFill>
              </a:defRPr>
            </a:lvl1pPr>
          </a:lstStyle>
          <a:p>
            <a:r>
              <a:rPr lang="cs-CZ" dirty="0"/>
              <a:t>Foto</a:t>
            </a:r>
          </a:p>
        </p:txBody>
      </p:sp>
      <p:sp>
        <p:nvSpPr>
          <p:cNvPr id="11" name="Obdélník překrytí paginace">
            <a:extLst>
              <a:ext uri="{FF2B5EF4-FFF2-40B4-BE49-F238E27FC236}">
                <a16:creationId xmlns:a16="http://schemas.microsoft.com/office/drawing/2014/main" id="{F6EE19F5-B6C8-467D-A280-DE50BC400370}"/>
              </a:ext>
            </a:extLst>
          </p:cNvPr>
          <p:cNvSpPr/>
          <p:nvPr userDrawn="1"/>
        </p:nvSpPr>
        <p:spPr>
          <a:xfrm>
            <a:off x="6383338" y="6200775"/>
            <a:ext cx="4827587"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ROWAN vpravo dole">
            <a:extLst>
              <a:ext uri="{FF2B5EF4-FFF2-40B4-BE49-F238E27FC236}">
                <a16:creationId xmlns:a16="http://schemas.microsoft.com/office/drawing/2014/main" id="{7EF90468-DB8B-4110-9A4A-3909BFAB25D5}"/>
              </a:ext>
            </a:extLst>
          </p:cNvPr>
          <p:cNvSpPr txBox="1"/>
          <p:nvPr userDrawn="1"/>
        </p:nvSpPr>
        <p:spPr>
          <a:xfrm>
            <a:off x="9544049" y="5057775"/>
            <a:ext cx="2024063" cy="1052849"/>
          </a:xfrm>
          <a:prstGeom prst="rect">
            <a:avLst/>
          </a:prstGeom>
          <a:noFill/>
        </p:spPr>
        <p:txBody>
          <a:bodyPr wrap="square" lIns="0" tIns="0" rIns="0" bIns="0" rtlCol="0" anchor="b" anchorCtr="0">
            <a:noAutofit/>
          </a:bodyPr>
          <a:lstStyle/>
          <a:p>
            <a:pPr algn="r">
              <a:spcBef>
                <a:spcPts val="800"/>
              </a:spcBef>
            </a:pPr>
            <a:r>
              <a:rPr lang="cs-CZ" b="1" dirty="0">
                <a:solidFill>
                  <a:schemeClr val="tx1"/>
                </a:solidFill>
              </a:rPr>
              <a:t>ROWAN LEGAL</a:t>
            </a:r>
          </a:p>
          <a:p>
            <a:pPr algn="r">
              <a:spcBef>
                <a:spcPts val="800"/>
              </a:spcBef>
            </a:pPr>
            <a:r>
              <a:rPr lang="cs-CZ" b="1" dirty="0">
                <a:solidFill>
                  <a:schemeClr val="tx1"/>
                </a:solidFill>
              </a:rPr>
              <a:t>+420 224 216 212</a:t>
            </a:r>
          </a:p>
          <a:p>
            <a:pPr algn="r">
              <a:spcBef>
                <a:spcPts val="800"/>
              </a:spcBef>
            </a:pPr>
            <a:r>
              <a:rPr lang="cs-CZ" b="1" dirty="0">
                <a:solidFill>
                  <a:schemeClr val="tx1"/>
                </a:solidFill>
              </a:rPr>
              <a:t>www.rowan.legal</a:t>
            </a:r>
          </a:p>
        </p:txBody>
      </p:sp>
      <p:sp>
        <p:nvSpPr>
          <p:cNvPr id="18" name="Logo 3">
            <a:extLst>
              <a:ext uri="{FF2B5EF4-FFF2-40B4-BE49-F238E27FC236}">
                <a16:creationId xmlns:a16="http://schemas.microsoft.com/office/drawing/2014/main" id="{A5A53CD8-599B-4E41-840D-6CDE8CC30183}"/>
              </a:ext>
            </a:extLst>
          </p:cNvPr>
          <p:cNvSpPr>
            <a:spLocks noGrp="1"/>
          </p:cNvSpPr>
          <p:nvPr>
            <p:ph type="pic" sz="quarter" idx="14" hasCustomPrompt="1"/>
          </p:nvPr>
        </p:nvSpPr>
        <p:spPr>
          <a:xfrm>
            <a:off x="8517600" y="5137761"/>
            <a:ext cx="920139" cy="920139"/>
          </a:xfrm>
        </p:spPr>
        <p:txBody>
          <a:bodyPr>
            <a:normAutofit/>
          </a:bodyPr>
          <a:lstStyle>
            <a:lvl1pPr algn="ctr">
              <a:defRPr sz="1800"/>
            </a:lvl1pPr>
          </a:lstStyle>
          <a:p>
            <a:r>
              <a:rPr lang="cs-CZ" dirty="0"/>
              <a:t>Logo</a:t>
            </a:r>
          </a:p>
        </p:txBody>
      </p:sp>
      <p:sp>
        <p:nvSpPr>
          <p:cNvPr id="17" name="Logo 2">
            <a:extLst>
              <a:ext uri="{FF2B5EF4-FFF2-40B4-BE49-F238E27FC236}">
                <a16:creationId xmlns:a16="http://schemas.microsoft.com/office/drawing/2014/main" id="{73D53D44-94B8-4965-A9D9-87D9AA0CA110}"/>
              </a:ext>
            </a:extLst>
          </p:cNvPr>
          <p:cNvSpPr>
            <a:spLocks noGrp="1"/>
          </p:cNvSpPr>
          <p:nvPr>
            <p:ph type="pic" sz="quarter" idx="13" hasCustomPrompt="1"/>
          </p:nvPr>
        </p:nvSpPr>
        <p:spPr>
          <a:xfrm>
            <a:off x="7450469" y="5137761"/>
            <a:ext cx="920139" cy="920139"/>
          </a:xfrm>
        </p:spPr>
        <p:txBody>
          <a:bodyPr>
            <a:normAutofit/>
          </a:bodyPr>
          <a:lstStyle>
            <a:lvl1pPr algn="ctr">
              <a:defRPr sz="1800"/>
            </a:lvl1pPr>
          </a:lstStyle>
          <a:p>
            <a:r>
              <a:rPr lang="cs-CZ" dirty="0"/>
              <a:t>Logo</a:t>
            </a:r>
          </a:p>
        </p:txBody>
      </p:sp>
      <p:sp>
        <p:nvSpPr>
          <p:cNvPr id="15" name="Logo 1">
            <a:extLst>
              <a:ext uri="{FF2B5EF4-FFF2-40B4-BE49-F238E27FC236}">
                <a16:creationId xmlns:a16="http://schemas.microsoft.com/office/drawing/2014/main" id="{9979E3BD-A3D8-43CD-866D-A469B38D6052}"/>
              </a:ext>
            </a:extLst>
          </p:cNvPr>
          <p:cNvSpPr>
            <a:spLocks noGrp="1"/>
          </p:cNvSpPr>
          <p:nvPr>
            <p:ph type="pic" sz="quarter" idx="12" hasCustomPrompt="1"/>
          </p:nvPr>
        </p:nvSpPr>
        <p:spPr>
          <a:xfrm>
            <a:off x="6383338" y="5137761"/>
            <a:ext cx="920139" cy="920139"/>
          </a:xfrm>
        </p:spPr>
        <p:txBody>
          <a:bodyPr>
            <a:normAutofit/>
          </a:bodyPr>
          <a:lstStyle>
            <a:lvl1pPr algn="ctr">
              <a:defRPr sz="1800"/>
            </a:lvl1pPr>
          </a:lstStyle>
          <a:p>
            <a:r>
              <a:rPr lang="cs-CZ" dirty="0"/>
              <a:t>Logo</a:t>
            </a:r>
          </a:p>
        </p:txBody>
      </p:sp>
      <p:sp>
        <p:nvSpPr>
          <p:cNvPr id="19" name="www (obdélník přes)">
            <a:hlinkClick r:id="rId3"/>
            <a:extLst>
              <a:ext uri="{FF2B5EF4-FFF2-40B4-BE49-F238E27FC236}">
                <a16:creationId xmlns:a16="http://schemas.microsoft.com/office/drawing/2014/main" id="{4F2ED349-C83A-4979-B1E6-2D33AB9B551F}"/>
              </a:ext>
            </a:extLst>
          </p:cNvPr>
          <p:cNvSpPr/>
          <p:nvPr userDrawn="1"/>
        </p:nvSpPr>
        <p:spPr>
          <a:xfrm>
            <a:off x="9677400" y="5848350"/>
            <a:ext cx="1890712" cy="26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ástupný text 9">
            <a:extLst>
              <a:ext uri="{FF2B5EF4-FFF2-40B4-BE49-F238E27FC236}">
                <a16:creationId xmlns:a16="http://schemas.microsoft.com/office/drawing/2014/main" id="{FB4D8694-D10F-4B1A-B337-7444F424AEF7}"/>
              </a:ext>
            </a:extLst>
          </p:cNvPr>
          <p:cNvSpPr>
            <a:spLocks noGrp="1"/>
          </p:cNvSpPr>
          <p:nvPr>
            <p:ph type="body" sz="quarter" idx="11" hasCustomPrompt="1"/>
          </p:nvPr>
        </p:nvSpPr>
        <p:spPr>
          <a:xfrm>
            <a:off x="6383338" y="549275"/>
            <a:ext cx="5186362" cy="1258888"/>
          </a:xfrm>
        </p:spPr>
        <p:txBody>
          <a:bodyPr>
            <a:noAutofit/>
          </a:bodyPr>
          <a:lstStyle>
            <a:lvl1pPr>
              <a:defRPr sz="2800" b="1"/>
            </a:lvl1pPr>
          </a:lstStyle>
          <a:p>
            <a:pPr lvl="0"/>
            <a:r>
              <a:rPr lang="cs-CZ" dirty="0"/>
              <a:t>Aktuální logo / komentář, atd… – novinka, kterou chceme prezentovat</a:t>
            </a:r>
          </a:p>
        </p:txBody>
      </p:sp>
      <p:sp>
        <p:nvSpPr>
          <p:cNvPr id="2" name="Nadpis 1">
            <a:extLst>
              <a:ext uri="{FF2B5EF4-FFF2-40B4-BE49-F238E27FC236}">
                <a16:creationId xmlns:a16="http://schemas.microsoft.com/office/drawing/2014/main" id="{3E6BD8C4-49C1-4FBD-8248-A114EEC3889B}"/>
              </a:ext>
            </a:extLst>
          </p:cNvPr>
          <p:cNvSpPr>
            <a:spLocks noGrp="1"/>
          </p:cNvSpPr>
          <p:nvPr>
            <p:ph type="ctrTitle" hasCustomPrompt="1"/>
          </p:nvPr>
        </p:nvSpPr>
        <p:spPr>
          <a:xfrm>
            <a:off x="622800" y="549275"/>
            <a:ext cx="10946400" cy="1260000"/>
          </a:xfrm>
        </p:spPr>
        <p:txBody>
          <a:bodyPr anchor="t" anchorCtr="0">
            <a:normAutofit/>
          </a:bodyPr>
          <a:lstStyle>
            <a:lvl1pPr algn="l">
              <a:defRPr sz="4000" cap="all" baseline="0">
                <a:solidFill>
                  <a:schemeClr val="bg1"/>
                </a:solidFill>
              </a:defRPr>
            </a:lvl1pPr>
          </a:lstStyle>
          <a:p>
            <a:r>
              <a:rPr lang="cs-CZ" dirty="0"/>
              <a:t>Děkuji</a:t>
            </a:r>
            <a:br>
              <a:rPr lang="cs-CZ" dirty="0"/>
            </a:br>
            <a:r>
              <a:rPr lang="cs-CZ" dirty="0"/>
              <a:t>za POZORNOST</a:t>
            </a:r>
          </a:p>
        </p:txBody>
      </p:sp>
      <p:sp>
        <p:nvSpPr>
          <p:cNvPr id="6" name="Zástupný text 5">
            <a:extLst>
              <a:ext uri="{FF2B5EF4-FFF2-40B4-BE49-F238E27FC236}">
                <a16:creationId xmlns:a16="http://schemas.microsoft.com/office/drawing/2014/main" id="{58887644-ECA1-449E-A8BE-C1DF211F1B84}"/>
              </a:ext>
            </a:extLst>
          </p:cNvPr>
          <p:cNvSpPr>
            <a:spLocks noGrp="1"/>
          </p:cNvSpPr>
          <p:nvPr>
            <p:ph type="body" sz="quarter" idx="15" hasCustomPrompt="1"/>
          </p:nvPr>
        </p:nvSpPr>
        <p:spPr>
          <a:xfrm>
            <a:off x="742950" y="3667125"/>
            <a:ext cx="3552825" cy="1381125"/>
          </a:xfrm>
        </p:spPr>
        <p:txBody>
          <a:bodyPr/>
          <a:lstStyle>
            <a:lvl1pPr>
              <a:defRPr b="1">
                <a:solidFill>
                  <a:schemeClr val="bg1"/>
                </a:solidFill>
              </a:defRPr>
            </a:lvl1pPr>
          </a:lstStyle>
          <a:p>
            <a:pPr lvl="0"/>
            <a:r>
              <a:rPr lang="cs-CZ" dirty="0"/>
              <a:t>Jméno Příjmení </a:t>
            </a:r>
            <a:br>
              <a:rPr lang="cs-CZ" dirty="0"/>
            </a:br>
            <a:r>
              <a:rPr lang="cs-CZ" dirty="0"/>
              <a:t>kontakt</a:t>
            </a:r>
          </a:p>
        </p:txBody>
      </p:sp>
    </p:spTree>
    <p:extLst>
      <p:ext uri="{BB962C8B-B14F-4D97-AF65-F5344CB8AC3E}">
        <p14:creationId xmlns:p14="http://schemas.microsoft.com/office/powerpoint/2010/main" val="172725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17D6F51C-FE20-45ED-A84C-F9BFC4E9CFAB}"/>
              </a:ext>
            </a:extLst>
          </p:cNvPr>
          <p:cNvSpPr>
            <a:spLocks noGrp="1"/>
          </p:cNvSpPr>
          <p:nvPr>
            <p:ph type="dt" sz="half" idx="10"/>
          </p:nvPr>
        </p:nvSpPr>
        <p:spPr/>
        <p:txBody>
          <a:bodyPr/>
          <a:lstStyle/>
          <a:p>
            <a:fld id="{92EA1DE3-F1C7-CF43-BEC2-62D3EE63020C}" type="datetime1">
              <a:rPr lang="cs-CZ" smtClean="0"/>
              <a:t>07.02.2024</a:t>
            </a:fld>
            <a:endParaRPr lang="cs-CZ" dirty="0"/>
          </a:p>
        </p:txBody>
      </p:sp>
      <p:sp>
        <p:nvSpPr>
          <p:cNvPr id="9" name="Zástupný symbol pro zápatí 8">
            <a:extLst>
              <a:ext uri="{FF2B5EF4-FFF2-40B4-BE49-F238E27FC236}">
                <a16:creationId xmlns:a16="http://schemas.microsoft.com/office/drawing/2014/main" id="{675A5B8D-3F8E-44ED-B52F-BAB30D02534B}"/>
              </a:ext>
            </a:extLst>
          </p:cNvPr>
          <p:cNvSpPr>
            <a:spLocks noGrp="1"/>
          </p:cNvSpPr>
          <p:nvPr>
            <p:ph type="ftr" sz="quarter" idx="11"/>
          </p:nvPr>
        </p:nvSpPr>
        <p:spPr/>
        <p:txBody>
          <a:bodyPr/>
          <a:lstStyle/>
          <a:p>
            <a:r>
              <a:rPr lang="cs-CZ"/>
              <a:t>AV ČR - Ústav státu a práva</a:t>
            </a:r>
            <a:endParaRPr lang="cs-CZ" dirty="0"/>
          </a:p>
        </p:txBody>
      </p:sp>
      <p:sp>
        <p:nvSpPr>
          <p:cNvPr id="10" name="Zástupný symbol pro číslo snímku 9">
            <a:extLst>
              <a:ext uri="{FF2B5EF4-FFF2-40B4-BE49-F238E27FC236}">
                <a16:creationId xmlns:a16="http://schemas.microsoft.com/office/drawing/2014/main" id="{A566B24C-EBE3-400C-AF4C-F1C300D2F448}"/>
              </a:ext>
            </a:extLst>
          </p:cNvPr>
          <p:cNvSpPr>
            <a:spLocks noGrp="1"/>
          </p:cNvSpPr>
          <p:nvPr>
            <p:ph type="sldNum" sz="quarter" idx="12"/>
          </p:nvPr>
        </p:nvSpPr>
        <p:spPr/>
        <p:txBody>
          <a:bodyPr/>
          <a:lstStyle/>
          <a:p>
            <a:fld id="{45AB0D2D-30EE-480B-8EC3-7B7F6EF72821}" type="slidenum">
              <a:rPr lang="cs-CZ" smtClean="0"/>
              <a:pPr/>
              <a:t>‹#›</a:t>
            </a:fld>
            <a:endParaRPr lang="cs-CZ" dirty="0"/>
          </a:p>
        </p:txBody>
      </p:sp>
      <p:sp>
        <p:nvSpPr>
          <p:cNvPr id="4" name="Zástupný obsah 3">
            <a:extLst>
              <a:ext uri="{FF2B5EF4-FFF2-40B4-BE49-F238E27FC236}">
                <a16:creationId xmlns:a16="http://schemas.microsoft.com/office/drawing/2014/main" id="{FF38DF82-8C5B-49D9-A317-50E20FF126AF}"/>
              </a:ext>
            </a:extLst>
          </p:cNvPr>
          <p:cNvSpPr>
            <a:spLocks noGrp="1"/>
          </p:cNvSpPr>
          <p:nvPr>
            <p:ph sz="half" idx="2"/>
          </p:nvPr>
        </p:nvSpPr>
        <p:spPr>
          <a:xfrm>
            <a:off x="6386512" y="1807200"/>
            <a:ext cx="5181600" cy="4251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Zástupný obsah 2">
            <a:extLst>
              <a:ext uri="{FF2B5EF4-FFF2-40B4-BE49-F238E27FC236}">
                <a16:creationId xmlns:a16="http://schemas.microsoft.com/office/drawing/2014/main" id="{12A52B08-237F-41A5-9BAC-FBDC7AC29A02}"/>
              </a:ext>
            </a:extLst>
          </p:cNvPr>
          <p:cNvSpPr>
            <a:spLocks noGrp="1"/>
          </p:cNvSpPr>
          <p:nvPr>
            <p:ph sz="half" idx="1"/>
          </p:nvPr>
        </p:nvSpPr>
        <p:spPr>
          <a:xfrm>
            <a:off x="623888" y="1808163"/>
            <a:ext cx="5181600" cy="4251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2" name="Nadpis 1">
            <a:extLst>
              <a:ext uri="{FF2B5EF4-FFF2-40B4-BE49-F238E27FC236}">
                <a16:creationId xmlns:a16="http://schemas.microsoft.com/office/drawing/2014/main" id="{D5486160-8D60-4D45-87F1-B3A84EA4FB21}"/>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83768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7" name="Obdélník oranžový v pozadí">
            <a:extLst>
              <a:ext uri="{FF2B5EF4-FFF2-40B4-BE49-F238E27FC236}">
                <a16:creationId xmlns:a16="http://schemas.microsoft.com/office/drawing/2014/main" id="{5C4D25C9-8168-494E-80EF-436AA8F7A007}"/>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Kruhy rgb EMF">
            <a:extLst>
              <a:ext uri="{FF2B5EF4-FFF2-40B4-BE49-F238E27FC236}">
                <a16:creationId xmlns:a16="http://schemas.microsoft.com/office/drawing/2014/main" id="{20820807-44EB-4C1C-A0CC-58C4A0A0C2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21" r="17524" b="13194"/>
          <a:stretch/>
        </p:blipFill>
        <p:spPr>
          <a:xfrm>
            <a:off x="7348608" y="2492985"/>
            <a:ext cx="2343005" cy="2340000"/>
          </a:xfrm>
          <a:prstGeom prst="rect">
            <a:avLst/>
          </a:prstGeom>
        </p:spPr>
      </p:pic>
      <p:pic>
        <p:nvPicPr>
          <p:cNvPr id="11" name="Kruhy rgb EMF">
            <a:extLst>
              <a:ext uri="{FF2B5EF4-FFF2-40B4-BE49-F238E27FC236}">
                <a16:creationId xmlns:a16="http://schemas.microsoft.com/office/drawing/2014/main" id="{7ED50CD5-2753-47EE-9A68-3248876D35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9303" r="80668"/>
          <a:stretch/>
        </p:blipFill>
        <p:spPr>
          <a:xfrm>
            <a:off x="9701138" y="1095606"/>
            <a:ext cx="1131039" cy="1152000"/>
          </a:xfrm>
          <a:prstGeom prst="rect">
            <a:avLst/>
          </a:prstGeom>
        </p:spPr>
      </p:pic>
      <p:pic>
        <p:nvPicPr>
          <p:cNvPr id="12" name="Kruhy rgb EMF">
            <a:extLst>
              <a:ext uri="{FF2B5EF4-FFF2-40B4-BE49-F238E27FC236}">
                <a16:creationId xmlns:a16="http://schemas.microsoft.com/office/drawing/2014/main" id="{B09B485C-3E2D-47A5-8337-1805683304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8891" r="1" b="82815"/>
          <a:stretch/>
        </p:blipFill>
        <p:spPr>
          <a:xfrm>
            <a:off x="10167939" y="5294394"/>
            <a:ext cx="471658" cy="468000"/>
          </a:xfrm>
          <a:prstGeom prst="rect">
            <a:avLst/>
          </a:prstGeom>
        </p:spPr>
      </p:pic>
      <p:sp>
        <p:nvSpPr>
          <p:cNvPr id="3" name="Zástupný text 2">
            <a:extLst>
              <a:ext uri="{FF2B5EF4-FFF2-40B4-BE49-F238E27FC236}">
                <a16:creationId xmlns:a16="http://schemas.microsoft.com/office/drawing/2014/main" id="{005624F9-BC6C-440C-8B66-58F1B22621D1}"/>
              </a:ext>
            </a:extLst>
          </p:cNvPr>
          <p:cNvSpPr>
            <a:spLocks noGrp="1"/>
          </p:cNvSpPr>
          <p:nvPr>
            <p:ph type="body" idx="1" hasCustomPrompt="1"/>
          </p:nvPr>
        </p:nvSpPr>
        <p:spPr>
          <a:xfrm>
            <a:off x="623888" y="3429000"/>
            <a:ext cx="6174000" cy="2628900"/>
          </a:xfrm>
        </p:spPr>
        <p:txBody>
          <a:bodyPr/>
          <a:lstStyle>
            <a:lvl1pPr marL="0" indent="0">
              <a:lnSpc>
                <a:spcPct val="100000"/>
              </a:lnSpc>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Doplňující popis</a:t>
            </a:r>
          </a:p>
        </p:txBody>
      </p:sp>
      <p:sp>
        <p:nvSpPr>
          <p:cNvPr id="2" name="Nadpis 1">
            <a:extLst>
              <a:ext uri="{FF2B5EF4-FFF2-40B4-BE49-F238E27FC236}">
                <a16:creationId xmlns:a16="http://schemas.microsoft.com/office/drawing/2014/main" id="{D3E757DF-B240-40BD-97FA-B4094BDBF21A}"/>
              </a:ext>
            </a:extLst>
          </p:cNvPr>
          <p:cNvSpPr>
            <a:spLocks noGrp="1"/>
          </p:cNvSpPr>
          <p:nvPr>
            <p:ph type="title" hasCustomPrompt="1"/>
          </p:nvPr>
        </p:nvSpPr>
        <p:spPr>
          <a:xfrm>
            <a:off x="623888" y="550800"/>
            <a:ext cx="6174000" cy="2340000"/>
          </a:xfrm>
        </p:spPr>
        <p:txBody>
          <a:bodyPr anchor="t" anchorCtr="0">
            <a:normAutofit/>
          </a:bodyPr>
          <a:lstStyle>
            <a:lvl1pPr>
              <a:defRPr sz="4000" cap="all" baseline="0">
                <a:solidFill>
                  <a:schemeClr val="bg1"/>
                </a:solidFill>
              </a:defRPr>
            </a:lvl1pPr>
          </a:lstStyle>
          <a:p>
            <a:r>
              <a:rPr lang="cs-CZ" dirty="0"/>
              <a:t>Název sekce</a:t>
            </a:r>
          </a:p>
        </p:txBody>
      </p:sp>
    </p:spTree>
    <p:extLst>
      <p:ext uri="{BB962C8B-B14F-4D97-AF65-F5344CB8AC3E}">
        <p14:creationId xmlns:p14="http://schemas.microsoft.com/office/powerpoint/2010/main" val="313650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oddílu 2">
    <p:spTree>
      <p:nvGrpSpPr>
        <p:cNvPr id="1" name=""/>
        <p:cNvGrpSpPr/>
        <p:nvPr/>
      </p:nvGrpSpPr>
      <p:grpSpPr>
        <a:xfrm>
          <a:off x="0" y="0"/>
          <a:ext cx="0" cy="0"/>
          <a:chOff x="0" y="0"/>
          <a:chExt cx="0" cy="0"/>
        </a:xfrm>
      </p:grpSpPr>
      <p:sp>
        <p:nvSpPr>
          <p:cNvPr id="7" name="Obdélník tmavý v zápatí">
            <a:extLst>
              <a:ext uri="{FF2B5EF4-FFF2-40B4-BE49-F238E27FC236}">
                <a16:creationId xmlns:a16="http://schemas.microsoft.com/office/drawing/2014/main" id="{5C4D25C9-8168-494E-80EF-436AA8F7A00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Kruhy rgb EMF">
            <a:extLst>
              <a:ext uri="{FF2B5EF4-FFF2-40B4-BE49-F238E27FC236}">
                <a16:creationId xmlns:a16="http://schemas.microsoft.com/office/drawing/2014/main" id="{20820807-44EB-4C1C-A0CC-58C4A0A0C278}"/>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6721" r="17524" b="13194"/>
          <a:stretch/>
        </p:blipFill>
        <p:spPr>
          <a:xfrm>
            <a:off x="7348608" y="2492985"/>
            <a:ext cx="2343005" cy="2340000"/>
          </a:xfrm>
          <a:prstGeom prst="rect">
            <a:avLst/>
          </a:prstGeom>
        </p:spPr>
      </p:pic>
      <p:pic>
        <p:nvPicPr>
          <p:cNvPr id="11" name="Kruhy rgb EMF">
            <a:extLst>
              <a:ext uri="{FF2B5EF4-FFF2-40B4-BE49-F238E27FC236}">
                <a16:creationId xmlns:a16="http://schemas.microsoft.com/office/drawing/2014/main" id="{7ED50CD5-2753-47EE-9A68-3248876D35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9303" r="80668"/>
          <a:stretch/>
        </p:blipFill>
        <p:spPr>
          <a:xfrm>
            <a:off x="9701138" y="1095606"/>
            <a:ext cx="1131039" cy="1152000"/>
          </a:xfrm>
          <a:prstGeom prst="rect">
            <a:avLst/>
          </a:prstGeom>
        </p:spPr>
      </p:pic>
      <p:pic>
        <p:nvPicPr>
          <p:cNvPr id="12" name="Kruhy rgb EMF">
            <a:extLst>
              <a:ext uri="{FF2B5EF4-FFF2-40B4-BE49-F238E27FC236}">
                <a16:creationId xmlns:a16="http://schemas.microsoft.com/office/drawing/2014/main" id="{B09B485C-3E2D-47A5-8337-1805683304EE}"/>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88891" r="1" b="82815"/>
          <a:stretch/>
        </p:blipFill>
        <p:spPr>
          <a:xfrm>
            <a:off x="10167939" y="5294394"/>
            <a:ext cx="471658" cy="468000"/>
          </a:xfrm>
          <a:prstGeom prst="rect">
            <a:avLst/>
          </a:prstGeom>
        </p:spPr>
      </p:pic>
      <p:sp>
        <p:nvSpPr>
          <p:cNvPr id="3" name="Zástupný text 2">
            <a:extLst>
              <a:ext uri="{FF2B5EF4-FFF2-40B4-BE49-F238E27FC236}">
                <a16:creationId xmlns:a16="http://schemas.microsoft.com/office/drawing/2014/main" id="{005624F9-BC6C-440C-8B66-58F1B22621D1}"/>
              </a:ext>
            </a:extLst>
          </p:cNvPr>
          <p:cNvSpPr>
            <a:spLocks noGrp="1"/>
          </p:cNvSpPr>
          <p:nvPr>
            <p:ph type="body" idx="1" hasCustomPrompt="1"/>
          </p:nvPr>
        </p:nvSpPr>
        <p:spPr>
          <a:xfrm>
            <a:off x="623888" y="3429000"/>
            <a:ext cx="6174000" cy="2628900"/>
          </a:xfrm>
        </p:spPr>
        <p:txBody>
          <a:bodyPr/>
          <a:lstStyle>
            <a:lvl1pPr marL="0" indent="0">
              <a:lnSpc>
                <a:spcPct val="100000"/>
              </a:lnSpc>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Doplňující popis</a:t>
            </a:r>
          </a:p>
        </p:txBody>
      </p:sp>
      <p:sp>
        <p:nvSpPr>
          <p:cNvPr id="2" name="Nadpis 1">
            <a:extLst>
              <a:ext uri="{FF2B5EF4-FFF2-40B4-BE49-F238E27FC236}">
                <a16:creationId xmlns:a16="http://schemas.microsoft.com/office/drawing/2014/main" id="{D3E757DF-B240-40BD-97FA-B4094BDBF21A}"/>
              </a:ext>
            </a:extLst>
          </p:cNvPr>
          <p:cNvSpPr>
            <a:spLocks noGrp="1"/>
          </p:cNvSpPr>
          <p:nvPr>
            <p:ph type="title" hasCustomPrompt="1"/>
          </p:nvPr>
        </p:nvSpPr>
        <p:spPr>
          <a:xfrm>
            <a:off x="623888" y="550800"/>
            <a:ext cx="6174000" cy="2340000"/>
          </a:xfrm>
        </p:spPr>
        <p:txBody>
          <a:bodyPr anchor="t" anchorCtr="0">
            <a:normAutofit/>
          </a:bodyPr>
          <a:lstStyle>
            <a:lvl1pPr>
              <a:defRPr sz="4000" cap="all" baseline="0">
                <a:solidFill>
                  <a:schemeClr val="bg1"/>
                </a:solidFill>
              </a:defRPr>
            </a:lvl1pPr>
          </a:lstStyle>
          <a:p>
            <a:r>
              <a:rPr lang="cs-CZ" dirty="0"/>
              <a:t>Název sekce</a:t>
            </a:r>
          </a:p>
        </p:txBody>
      </p:sp>
    </p:spTree>
    <p:extLst>
      <p:ext uri="{BB962C8B-B14F-4D97-AF65-F5344CB8AC3E}">
        <p14:creationId xmlns:p14="http://schemas.microsoft.com/office/powerpoint/2010/main" val="386834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ce">
    <p:spTree>
      <p:nvGrpSpPr>
        <p:cNvPr id="1" name=""/>
        <p:cNvGrpSpPr/>
        <p:nvPr/>
      </p:nvGrpSpPr>
      <p:grpSpPr>
        <a:xfrm>
          <a:off x="0" y="0"/>
          <a:ext cx="0" cy="0"/>
          <a:chOff x="0" y="0"/>
          <a:chExt cx="0" cy="0"/>
        </a:xfrm>
      </p:grpSpPr>
      <p:pic>
        <p:nvPicPr>
          <p:cNvPr id="10" name="Obrázek Uvozovky dole">
            <a:extLst>
              <a:ext uri="{FF2B5EF4-FFF2-40B4-BE49-F238E27FC236}">
                <a16:creationId xmlns:a16="http://schemas.microsoft.com/office/drawing/2014/main" id="{CAC9D597-3EF0-4AAF-ABB3-6D1E1FA3F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8112" y="5557994"/>
            <a:ext cx="540000" cy="540000"/>
          </a:xfrm>
          <a:prstGeom prst="rect">
            <a:avLst/>
          </a:prstGeom>
        </p:spPr>
      </p:pic>
      <p:pic>
        <p:nvPicPr>
          <p:cNvPr id="9" name="Obrázek Uvozovky nahoře">
            <a:extLst>
              <a:ext uri="{FF2B5EF4-FFF2-40B4-BE49-F238E27FC236}">
                <a16:creationId xmlns:a16="http://schemas.microsoft.com/office/drawing/2014/main" id="{646A335E-13B3-4831-B9C5-0D2A496298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621750" y="1775473"/>
            <a:ext cx="540000" cy="540000"/>
          </a:xfrm>
          <a:prstGeom prst="rect">
            <a:avLst/>
          </a:prstGeom>
        </p:spPr>
      </p:pic>
      <p:sp>
        <p:nvSpPr>
          <p:cNvPr id="11" name="Zástupný symbol pro datum 10">
            <a:extLst>
              <a:ext uri="{FF2B5EF4-FFF2-40B4-BE49-F238E27FC236}">
                <a16:creationId xmlns:a16="http://schemas.microsoft.com/office/drawing/2014/main" id="{8852F1FA-5F7C-4666-801A-C91D5731FDDE}"/>
              </a:ext>
            </a:extLst>
          </p:cNvPr>
          <p:cNvSpPr>
            <a:spLocks noGrp="1"/>
          </p:cNvSpPr>
          <p:nvPr>
            <p:ph type="dt" sz="half" idx="14"/>
          </p:nvPr>
        </p:nvSpPr>
        <p:spPr/>
        <p:txBody>
          <a:bodyPr/>
          <a:lstStyle/>
          <a:p>
            <a:fld id="{E8BFCBAB-A2E0-5446-BD68-A9D4E8E7312E}" type="datetime1">
              <a:rPr lang="cs-CZ" smtClean="0"/>
              <a:t>07.02.2024</a:t>
            </a:fld>
            <a:endParaRPr lang="cs-CZ" dirty="0"/>
          </a:p>
        </p:txBody>
      </p:sp>
      <p:sp>
        <p:nvSpPr>
          <p:cNvPr id="12" name="Zástupný symbol pro zápatí 11">
            <a:extLst>
              <a:ext uri="{FF2B5EF4-FFF2-40B4-BE49-F238E27FC236}">
                <a16:creationId xmlns:a16="http://schemas.microsoft.com/office/drawing/2014/main" id="{822C0EDE-D601-47E1-96E4-029D1D12F2CA}"/>
              </a:ext>
            </a:extLst>
          </p:cNvPr>
          <p:cNvSpPr>
            <a:spLocks noGrp="1"/>
          </p:cNvSpPr>
          <p:nvPr>
            <p:ph type="ftr" sz="quarter" idx="15"/>
          </p:nvPr>
        </p:nvSpPr>
        <p:spPr/>
        <p:txBody>
          <a:bodyPr/>
          <a:lstStyle/>
          <a:p>
            <a:r>
              <a:rPr lang="cs-CZ"/>
              <a:t>AV ČR - Ústav státu a práva</a:t>
            </a:r>
            <a:endParaRPr lang="cs-CZ" dirty="0"/>
          </a:p>
        </p:txBody>
      </p:sp>
      <p:sp>
        <p:nvSpPr>
          <p:cNvPr id="13" name="Zástupný symbol pro číslo snímku 12">
            <a:extLst>
              <a:ext uri="{FF2B5EF4-FFF2-40B4-BE49-F238E27FC236}">
                <a16:creationId xmlns:a16="http://schemas.microsoft.com/office/drawing/2014/main" id="{0A6DA5D4-ECBF-4608-A129-BB7E96531715}"/>
              </a:ext>
            </a:extLst>
          </p:cNvPr>
          <p:cNvSpPr>
            <a:spLocks noGrp="1"/>
          </p:cNvSpPr>
          <p:nvPr>
            <p:ph type="sldNum" sz="quarter" idx="16"/>
          </p:nvPr>
        </p:nvSpPr>
        <p:spPr/>
        <p:txBody>
          <a:bodyPr/>
          <a:lstStyle/>
          <a:p>
            <a:fld id="{45AB0D2D-30EE-480B-8EC3-7B7F6EF72821}" type="slidenum">
              <a:rPr lang="cs-CZ" smtClean="0"/>
              <a:pPr/>
              <a:t>‹#›</a:t>
            </a:fld>
            <a:endParaRPr lang="cs-CZ" dirty="0"/>
          </a:p>
        </p:txBody>
      </p:sp>
      <p:sp>
        <p:nvSpPr>
          <p:cNvPr id="8" name="Zástupný text 7">
            <a:extLst>
              <a:ext uri="{FF2B5EF4-FFF2-40B4-BE49-F238E27FC236}">
                <a16:creationId xmlns:a16="http://schemas.microsoft.com/office/drawing/2014/main" id="{97C9DD20-1257-4AE4-B0C9-7FD13069C6BB}"/>
              </a:ext>
            </a:extLst>
          </p:cNvPr>
          <p:cNvSpPr>
            <a:spLocks noGrp="1"/>
          </p:cNvSpPr>
          <p:nvPr>
            <p:ph type="body" sz="quarter" idx="13" hasCustomPrompt="1"/>
          </p:nvPr>
        </p:nvSpPr>
        <p:spPr>
          <a:xfrm>
            <a:off x="1161749" y="1831279"/>
            <a:ext cx="9866363" cy="4226621"/>
          </a:xfrm>
          <a:prstGeom prst="roundRect">
            <a:avLst/>
          </a:prstGeom>
          <a:ln w="28575">
            <a:solidFill>
              <a:schemeClr val="tx1"/>
            </a:solidFill>
          </a:ln>
        </p:spPr>
        <p:txBody>
          <a:bodyPr lIns="540000" tIns="360000" rIns="540000" bIns="360000" anchor="ctr" anchorCtr="0"/>
          <a:lstStyle>
            <a:lvl1pPr algn="ctr">
              <a:spcBef>
                <a:spcPts val="0"/>
              </a:spcBef>
              <a:defRPr i="1"/>
            </a:lvl1pPr>
            <a:lvl2pPr algn="ctr">
              <a:defRPr/>
            </a:lvl2pPr>
            <a:lvl3pPr algn="ctr">
              <a:defRPr/>
            </a:lvl3pPr>
            <a:lvl4pPr algn="ctr">
              <a:defRPr/>
            </a:lvl4pPr>
            <a:lvl5pPr algn="ctr">
              <a:defRPr/>
            </a:lvl5pPr>
          </a:lstStyle>
          <a:p>
            <a:pPr lvl="0"/>
            <a:r>
              <a:rPr lang="cs-CZ" dirty="0"/>
              <a:t>Citace</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95923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ce s komentářem">
    <p:spTree>
      <p:nvGrpSpPr>
        <p:cNvPr id="1" name=""/>
        <p:cNvGrpSpPr/>
        <p:nvPr/>
      </p:nvGrpSpPr>
      <p:grpSpPr>
        <a:xfrm>
          <a:off x="0" y="0"/>
          <a:ext cx="0" cy="0"/>
          <a:chOff x="0" y="0"/>
          <a:chExt cx="0" cy="0"/>
        </a:xfrm>
      </p:grpSpPr>
      <p:pic>
        <p:nvPicPr>
          <p:cNvPr id="10" name="Obrázek Uvozovky dole">
            <a:extLst>
              <a:ext uri="{FF2B5EF4-FFF2-40B4-BE49-F238E27FC236}">
                <a16:creationId xmlns:a16="http://schemas.microsoft.com/office/drawing/2014/main" id="{CAC9D597-3EF0-4AAF-ABB3-6D1E1FA3F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54948" y="5558400"/>
            <a:ext cx="540000" cy="540000"/>
          </a:xfrm>
          <a:prstGeom prst="rect">
            <a:avLst/>
          </a:prstGeom>
        </p:spPr>
      </p:pic>
      <p:pic>
        <p:nvPicPr>
          <p:cNvPr id="9" name="Obrázek Uvozovky nahoře">
            <a:extLst>
              <a:ext uri="{FF2B5EF4-FFF2-40B4-BE49-F238E27FC236}">
                <a16:creationId xmlns:a16="http://schemas.microsoft.com/office/drawing/2014/main" id="{646A335E-13B3-4831-B9C5-0D2A496298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621750" y="1775473"/>
            <a:ext cx="540000" cy="540000"/>
          </a:xfrm>
          <a:prstGeom prst="rect">
            <a:avLst/>
          </a:prstGeom>
        </p:spPr>
      </p:pic>
      <p:sp>
        <p:nvSpPr>
          <p:cNvPr id="13" name="Zástupný symbol pro datum 12">
            <a:extLst>
              <a:ext uri="{FF2B5EF4-FFF2-40B4-BE49-F238E27FC236}">
                <a16:creationId xmlns:a16="http://schemas.microsoft.com/office/drawing/2014/main" id="{4E1AE4DB-3A4F-45FF-AD65-B0A4DF9A452F}"/>
              </a:ext>
            </a:extLst>
          </p:cNvPr>
          <p:cNvSpPr>
            <a:spLocks noGrp="1"/>
          </p:cNvSpPr>
          <p:nvPr>
            <p:ph type="dt" sz="half" idx="15"/>
          </p:nvPr>
        </p:nvSpPr>
        <p:spPr/>
        <p:txBody>
          <a:bodyPr/>
          <a:lstStyle/>
          <a:p>
            <a:fld id="{3E709416-148B-874C-83EB-323814E6D3C4}" type="datetime1">
              <a:rPr lang="cs-CZ" smtClean="0"/>
              <a:t>07.02.2024</a:t>
            </a:fld>
            <a:endParaRPr lang="cs-CZ" dirty="0"/>
          </a:p>
        </p:txBody>
      </p:sp>
      <p:sp>
        <p:nvSpPr>
          <p:cNvPr id="14" name="Zástupný symbol pro zápatí 13">
            <a:extLst>
              <a:ext uri="{FF2B5EF4-FFF2-40B4-BE49-F238E27FC236}">
                <a16:creationId xmlns:a16="http://schemas.microsoft.com/office/drawing/2014/main" id="{A82748F3-BEA3-4311-9573-6AAB99872C0A}"/>
              </a:ext>
            </a:extLst>
          </p:cNvPr>
          <p:cNvSpPr>
            <a:spLocks noGrp="1"/>
          </p:cNvSpPr>
          <p:nvPr>
            <p:ph type="ftr" sz="quarter" idx="16"/>
          </p:nvPr>
        </p:nvSpPr>
        <p:spPr/>
        <p:txBody>
          <a:bodyPr/>
          <a:lstStyle/>
          <a:p>
            <a:r>
              <a:rPr lang="cs-CZ"/>
              <a:t>AV ČR - Ústav státu a práva</a:t>
            </a:r>
            <a:endParaRPr lang="cs-CZ" dirty="0"/>
          </a:p>
        </p:txBody>
      </p:sp>
      <p:sp>
        <p:nvSpPr>
          <p:cNvPr id="15" name="Zástupný symbol pro číslo snímku 14">
            <a:extLst>
              <a:ext uri="{FF2B5EF4-FFF2-40B4-BE49-F238E27FC236}">
                <a16:creationId xmlns:a16="http://schemas.microsoft.com/office/drawing/2014/main" id="{DA900855-D718-4874-9271-AC12C801CD72}"/>
              </a:ext>
            </a:extLst>
          </p:cNvPr>
          <p:cNvSpPr>
            <a:spLocks noGrp="1"/>
          </p:cNvSpPr>
          <p:nvPr>
            <p:ph type="sldNum" sz="quarter" idx="17"/>
          </p:nvPr>
        </p:nvSpPr>
        <p:spPr/>
        <p:txBody>
          <a:bodyPr/>
          <a:lstStyle/>
          <a:p>
            <a:fld id="{45AB0D2D-30EE-480B-8EC3-7B7F6EF72821}" type="slidenum">
              <a:rPr lang="cs-CZ" smtClean="0"/>
              <a:pPr/>
              <a:t>‹#›</a:t>
            </a:fld>
            <a:endParaRPr lang="cs-CZ" dirty="0"/>
          </a:p>
        </p:txBody>
      </p:sp>
      <p:sp>
        <p:nvSpPr>
          <p:cNvPr id="7" name="Zástupný text Komentář RL">
            <a:extLst>
              <a:ext uri="{FF2B5EF4-FFF2-40B4-BE49-F238E27FC236}">
                <a16:creationId xmlns:a16="http://schemas.microsoft.com/office/drawing/2014/main" id="{E9F7CEB4-C0E1-44C7-8974-5F94573C142A}"/>
              </a:ext>
            </a:extLst>
          </p:cNvPr>
          <p:cNvSpPr>
            <a:spLocks noGrp="1"/>
          </p:cNvSpPr>
          <p:nvPr>
            <p:ph type="body" sz="quarter" idx="14" hasCustomPrompt="1"/>
          </p:nvPr>
        </p:nvSpPr>
        <p:spPr>
          <a:xfrm>
            <a:off x="7893050" y="2520000"/>
            <a:ext cx="3675062" cy="2796300"/>
          </a:xfrm>
          <a:prstGeom prst="roundRect">
            <a:avLst/>
          </a:prstGeom>
          <a:solidFill>
            <a:schemeClr val="tx1"/>
          </a:solidFill>
        </p:spPr>
        <p:txBody>
          <a:bodyPr lIns="144000" tIns="108000" rIns="144000" bIns="108000" anchor="ctr" anchorCtr="0">
            <a:normAutofit/>
          </a:bodyPr>
          <a:lstStyle>
            <a:lvl1pPr algn="ctr">
              <a:spcBef>
                <a:spcPts val="0"/>
              </a:spcBef>
              <a:defRPr sz="1800">
                <a:solidFill>
                  <a:schemeClr val="bg1"/>
                </a:solidFill>
              </a:defRPr>
            </a:lvl1pPr>
            <a:lvl2pPr algn="ctr">
              <a:spcBef>
                <a:spcPts val="0"/>
              </a:spcBef>
              <a:defRPr sz="1800">
                <a:solidFill>
                  <a:schemeClr val="bg1"/>
                </a:solidFill>
              </a:defRPr>
            </a:lvl2pPr>
            <a:lvl3pPr algn="ctr">
              <a:spcBef>
                <a:spcPts val="0"/>
              </a:spcBef>
              <a:defRPr sz="1800">
                <a:solidFill>
                  <a:schemeClr val="bg1"/>
                </a:solidFill>
              </a:defRPr>
            </a:lvl3pPr>
            <a:lvl4pPr algn="ctr">
              <a:spcBef>
                <a:spcPts val="0"/>
              </a:spcBef>
              <a:defRPr sz="1800">
                <a:solidFill>
                  <a:schemeClr val="bg1"/>
                </a:solidFill>
              </a:defRPr>
            </a:lvl4pPr>
            <a:lvl5pPr algn="ctr">
              <a:spcBef>
                <a:spcPts val="0"/>
              </a:spcBef>
              <a:defRPr sz="1800">
                <a:solidFill>
                  <a:schemeClr val="bg1"/>
                </a:solidFill>
              </a:defRPr>
            </a:lvl5pPr>
          </a:lstStyle>
          <a:p>
            <a:pPr lvl="0"/>
            <a:r>
              <a:rPr lang="cs-CZ" dirty="0"/>
              <a:t>Komentář RL</a:t>
            </a:r>
          </a:p>
        </p:txBody>
      </p:sp>
      <p:sp>
        <p:nvSpPr>
          <p:cNvPr id="12" name="Zástupný text 7">
            <a:extLst>
              <a:ext uri="{FF2B5EF4-FFF2-40B4-BE49-F238E27FC236}">
                <a16:creationId xmlns:a16="http://schemas.microsoft.com/office/drawing/2014/main" id="{DE4F3062-89A6-4BB3-8DBA-5432E13775BA}"/>
              </a:ext>
            </a:extLst>
          </p:cNvPr>
          <p:cNvSpPr>
            <a:spLocks noGrp="1"/>
          </p:cNvSpPr>
          <p:nvPr>
            <p:ph type="body" sz="quarter" idx="13" hasCustomPrompt="1"/>
          </p:nvPr>
        </p:nvSpPr>
        <p:spPr>
          <a:xfrm>
            <a:off x="1161748" y="1831279"/>
            <a:ext cx="7693200" cy="4226621"/>
          </a:xfrm>
          <a:prstGeom prst="roundRect">
            <a:avLst/>
          </a:prstGeom>
          <a:ln w="28575">
            <a:solidFill>
              <a:schemeClr val="tx1"/>
            </a:solidFill>
          </a:ln>
        </p:spPr>
        <p:txBody>
          <a:bodyPr lIns="540000" tIns="360000" rIns="1483200" bIns="360000" anchor="ctr" anchorCtr="0"/>
          <a:lstStyle>
            <a:lvl1pPr algn="ctr">
              <a:spcBef>
                <a:spcPts val="0"/>
              </a:spcBef>
              <a:defRPr i="1"/>
            </a:lvl1pPr>
            <a:lvl2pPr algn="ctr">
              <a:defRPr/>
            </a:lvl2pPr>
            <a:lvl3pPr algn="ctr">
              <a:defRPr/>
            </a:lvl3pPr>
            <a:lvl4pPr algn="ctr">
              <a:defRPr/>
            </a:lvl4pPr>
            <a:lvl5pPr algn="ctr">
              <a:defRPr/>
            </a:lvl5pPr>
          </a:lstStyle>
          <a:p>
            <a:pPr lvl="0"/>
            <a:r>
              <a:rPr lang="cs-CZ" dirty="0"/>
              <a:t>Citace</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98910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ce s názvem zákona">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646A335E-13B3-4831-B9C5-0D2A496298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621750" y="1775473"/>
            <a:ext cx="540000" cy="540000"/>
          </a:xfrm>
          <a:prstGeom prst="rect">
            <a:avLst/>
          </a:prstGeom>
        </p:spPr>
      </p:pic>
      <p:pic>
        <p:nvPicPr>
          <p:cNvPr id="10" name="Obrázek 9">
            <a:extLst>
              <a:ext uri="{FF2B5EF4-FFF2-40B4-BE49-F238E27FC236}">
                <a16:creationId xmlns:a16="http://schemas.microsoft.com/office/drawing/2014/main" id="{CAC9D597-3EF0-4AAF-ABB3-6D1E1FA3F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8112" y="5557994"/>
            <a:ext cx="540000" cy="540000"/>
          </a:xfrm>
          <a:prstGeom prst="rect">
            <a:avLst/>
          </a:prstGeom>
        </p:spPr>
      </p:pic>
      <p:sp>
        <p:nvSpPr>
          <p:cNvPr id="3" name="Zástupný symbol pro datum 2">
            <a:extLst>
              <a:ext uri="{FF2B5EF4-FFF2-40B4-BE49-F238E27FC236}">
                <a16:creationId xmlns:a16="http://schemas.microsoft.com/office/drawing/2014/main" id="{4E3A96B6-ABBD-48A3-A15B-5DF64B12D468}"/>
              </a:ext>
            </a:extLst>
          </p:cNvPr>
          <p:cNvSpPr>
            <a:spLocks noGrp="1"/>
          </p:cNvSpPr>
          <p:nvPr>
            <p:ph type="dt" sz="half" idx="15"/>
          </p:nvPr>
        </p:nvSpPr>
        <p:spPr/>
        <p:txBody>
          <a:bodyPr/>
          <a:lstStyle/>
          <a:p>
            <a:fld id="{D95302EA-25DC-1C48-8662-AE8D911BD6A8}" type="datetime1">
              <a:rPr lang="cs-CZ" smtClean="0"/>
              <a:t>07.02.2024</a:t>
            </a:fld>
            <a:endParaRPr lang="cs-CZ" dirty="0"/>
          </a:p>
        </p:txBody>
      </p:sp>
      <p:sp>
        <p:nvSpPr>
          <p:cNvPr id="7" name="Zástupný symbol pro zápatí 6">
            <a:extLst>
              <a:ext uri="{FF2B5EF4-FFF2-40B4-BE49-F238E27FC236}">
                <a16:creationId xmlns:a16="http://schemas.microsoft.com/office/drawing/2014/main" id="{FB0D4BF0-45DC-4559-A24D-6F4AFBF9E155}"/>
              </a:ext>
            </a:extLst>
          </p:cNvPr>
          <p:cNvSpPr>
            <a:spLocks noGrp="1"/>
          </p:cNvSpPr>
          <p:nvPr>
            <p:ph type="ftr" sz="quarter" idx="16"/>
          </p:nvPr>
        </p:nvSpPr>
        <p:spPr/>
        <p:txBody>
          <a:bodyPr/>
          <a:lstStyle/>
          <a:p>
            <a:r>
              <a:rPr lang="cs-CZ"/>
              <a:t>AV ČR - Ústav státu a práva</a:t>
            </a:r>
            <a:endParaRPr lang="cs-CZ" dirty="0"/>
          </a:p>
        </p:txBody>
      </p:sp>
      <p:sp>
        <p:nvSpPr>
          <p:cNvPr id="12" name="Zástupný symbol pro číslo snímku 11">
            <a:extLst>
              <a:ext uri="{FF2B5EF4-FFF2-40B4-BE49-F238E27FC236}">
                <a16:creationId xmlns:a16="http://schemas.microsoft.com/office/drawing/2014/main" id="{9250F06F-9BAE-45AC-9010-936A7F4EAFB7}"/>
              </a:ext>
            </a:extLst>
          </p:cNvPr>
          <p:cNvSpPr>
            <a:spLocks noGrp="1"/>
          </p:cNvSpPr>
          <p:nvPr>
            <p:ph type="sldNum" sz="quarter" idx="17"/>
          </p:nvPr>
        </p:nvSpPr>
        <p:spPr/>
        <p:txBody>
          <a:bodyPr/>
          <a:lstStyle/>
          <a:p>
            <a:fld id="{45AB0D2D-30EE-480B-8EC3-7B7F6EF72821}" type="slidenum">
              <a:rPr lang="cs-CZ" smtClean="0"/>
              <a:pPr/>
              <a:t>‹#›</a:t>
            </a:fld>
            <a:endParaRPr lang="cs-CZ" dirty="0"/>
          </a:p>
        </p:txBody>
      </p:sp>
      <p:sp>
        <p:nvSpPr>
          <p:cNvPr id="11" name="Zástupný text 6">
            <a:extLst>
              <a:ext uri="{FF2B5EF4-FFF2-40B4-BE49-F238E27FC236}">
                <a16:creationId xmlns:a16="http://schemas.microsoft.com/office/drawing/2014/main" id="{6C4E04B6-1638-4A09-ADD6-87A22B9B1F20}"/>
              </a:ext>
            </a:extLst>
          </p:cNvPr>
          <p:cNvSpPr>
            <a:spLocks noGrp="1"/>
          </p:cNvSpPr>
          <p:nvPr>
            <p:ph type="body" sz="quarter" idx="14" hasCustomPrompt="1"/>
          </p:nvPr>
        </p:nvSpPr>
        <p:spPr>
          <a:xfrm>
            <a:off x="1703889" y="1629273"/>
            <a:ext cx="6732000" cy="504000"/>
          </a:xfrm>
          <a:prstGeom prst="roundRect">
            <a:avLst/>
          </a:prstGeom>
          <a:solidFill>
            <a:schemeClr val="tx1"/>
          </a:solidFill>
        </p:spPr>
        <p:txBody>
          <a:bodyPr lIns="144000" tIns="108000" rIns="144000" bIns="108000" anchor="ctr" anchorCtr="0">
            <a:normAutofit/>
          </a:bodyPr>
          <a:lstStyle>
            <a:lvl1pPr algn="l">
              <a:spcBef>
                <a:spcPts val="0"/>
              </a:spcBef>
              <a:defRPr sz="1800" b="1">
                <a:solidFill>
                  <a:schemeClr val="bg1"/>
                </a:solidFill>
              </a:defRPr>
            </a:lvl1pPr>
            <a:lvl2pPr algn="ctr">
              <a:spcBef>
                <a:spcPts val="0"/>
              </a:spcBef>
              <a:defRPr sz="1800">
                <a:solidFill>
                  <a:schemeClr val="bg1"/>
                </a:solidFill>
              </a:defRPr>
            </a:lvl2pPr>
            <a:lvl3pPr algn="ctr">
              <a:spcBef>
                <a:spcPts val="0"/>
              </a:spcBef>
              <a:defRPr sz="1800">
                <a:solidFill>
                  <a:schemeClr val="bg1"/>
                </a:solidFill>
              </a:defRPr>
            </a:lvl3pPr>
            <a:lvl4pPr algn="ctr">
              <a:spcBef>
                <a:spcPts val="0"/>
              </a:spcBef>
              <a:defRPr sz="1800">
                <a:solidFill>
                  <a:schemeClr val="bg1"/>
                </a:solidFill>
              </a:defRPr>
            </a:lvl4pPr>
            <a:lvl5pPr algn="ctr">
              <a:spcBef>
                <a:spcPts val="0"/>
              </a:spcBef>
              <a:defRPr sz="1800">
                <a:solidFill>
                  <a:schemeClr val="bg1"/>
                </a:solidFill>
              </a:defRPr>
            </a:lvl5pPr>
          </a:lstStyle>
          <a:p>
            <a:pPr lvl="0"/>
            <a:r>
              <a:rPr lang="cs-CZ" dirty="0"/>
              <a:t>§ </a:t>
            </a:r>
            <a:r>
              <a:rPr lang="cs-CZ" dirty="0" err="1"/>
              <a:t>xxxx</a:t>
            </a:r>
            <a:r>
              <a:rPr lang="cs-CZ" dirty="0"/>
              <a:t> zákona č. </a:t>
            </a:r>
            <a:r>
              <a:rPr lang="cs-CZ" dirty="0" err="1"/>
              <a:t>xxx</a:t>
            </a:r>
            <a:r>
              <a:rPr lang="cs-CZ" dirty="0"/>
              <a:t>/</a:t>
            </a:r>
            <a:r>
              <a:rPr lang="cs-CZ" dirty="0" err="1"/>
              <a:t>rrrr</a:t>
            </a:r>
            <a:r>
              <a:rPr lang="cs-CZ" dirty="0"/>
              <a:t> Sb., </a:t>
            </a:r>
          </a:p>
        </p:txBody>
      </p:sp>
      <p:sp>
        <p:nvSpPr>
          <p:cNvPr id="8" name="Zástupný text 7">
            <a:extLst>
              <a:ext uri="{FF2B5EF4-FFF2-40B4-BE49-F238E27FC236}">
                <a16:creationId xmlns:a16="http://schemas.microsoft.com/office/drawing/2014/main" id="{97C9DD20-1257-4AE4-B0C9-7FD13069C6BB}"/>
              </a:ext>
            </a:extLst>
          </p:cNvPr>
          <p:cNvSpPr>
            <a:spLocks noGrp="1"/>
          </p:cNvSpPr>
          <p:nvPr>
            <p:ph type="body" sz="quarter" idx="13" hasCustomPrompt="1"/>
          </p:nvPr>
        </p:nvSpPr>
        <p:spPr>
          <a:xfrm>
            <a:off x="1161749" y="1831279"/>
            <a:ext cx="9866363" cy="4226621"/>
          </a:xfrm>
          <a:prstGeom prst="roundRect">
            <a:avLst/>
          </a:prstGeom>
          <a:ln w="28575">
            <a:solidFill>
              <a:schemeClr val="tx1"/>
            </a:solidFill>
          </a:ln>
        </p:spPr>
        <p:txBody>
          <a:bodyPr lIns="540000" tIns="360000" rIns="540000" bIns="360000" anchor="ctr" anchorCtr="0"/>
          <a:lstStyle>
            <a:lvl1pPr marL="468000" indent="-468000" algn="l">
              <a:buClr>
                <a:schemeClr val="tx1"/>
              </a:buClr>
              <a:buFont typeface="+mj-lt"/>
              <a:buAutoNum type="arabicParenR"/>
              <a:defRPr i="1"/>
            </a:lvl1pPr>
            <a:lvl2pPr marL="720000" algn="l">
              <a:defRPr>
                <a:solidFill>
                  <a:schemeClr val="tx1"/>
                </a:solidFill>
              </a:defRPr>
            </a:lvl2pPr>
            <a:lvl3pPr marL="972000" algn="l">
              <a:defRPr>
                <a:solidFill>
                  <a:schemeClr val="tx1"/>
                </a:solidFill>
              </a:defRPr>
            </a:lvl3pPr>
            <a:lvl4pPr marL="1224000" algn="l">
              <a:defRPr>
                <a:solidFill>
                  <a:schemeClr val="tx1"/>
                </a:solidFill>
              </a:defRPr>
            </a:lvl4pPr>
            <a:lvl5pPr marL="1476000" algn="l">
              <a:defRPr>
                <a:solidFill>
                  <a:schemeClr val="tx1"/>
                </a:solidFill>
              </a:defRPr>
            </a:lvl5pPr>
          </a:lstStyle>
          <a:p>
            <a:pPr lvl="0"/>
            <a:r>
              <a:rPr lang="cs-CZ" dirty="0"/>
              <a:t>Citace</a:t>
            </a:r>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668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486934DB-215B-4DD9-A101-1A9DFFE4CB72}"/>
              </a:ext>
            </a:extLst>
          </p:cNvPr>
          <p:cNvSpPr>
            <a:spLocks noGrp="1"/>
          </p:cNvSpPr>
          <p:nvPr>
            <p:ph type="dt" sz="half" idx="14"/>
          </p:nvPr>
        </p:nvSpPr>
        <p:spPr/>
        <p:txBody>
          <a:bodyPr/>
          <a:lstStyle/>
          <a:p>
            <a:fld id="{D0C24F7B-2ED0-244E-BC20-60CC74B407F9}" type="datetime1">
              <a:rPr lang="cs-CZ" smtClean="0"/>
              <a:t>07.02.2024</a:t>
            </a:fld>
            <a:endParaRPr lang="cs-CZ" dirty="0"/>
          </a:p>
        </p:txBody>
      </p:sp>
      <p:sp>
        <p:nvSpPr>
          <p:cNvPr id="9" name="Zástupný symbol pro zápatí 8">
            <a:extLst>
              <a:ext uri="{FF2B5EF4-FFF2-40B4-BE49-F238E27FC236}">
                <a16:creationId xmlns:a16="http://schemas.microsoft.com/office/drawing/2014/main" id="{427FD48C-4130-477E-B3AB-5D716B35FBED}"/>
              </a:ext>
            </a:extLst>
          </p:cNvPr>
          <p:cNvSpPr>
            <a:spLocks noGrp="1"/>
          </p:cNvSpPr>
          <p:nvPr>
            <p:ph type="ftr" sz="quarter" idx="15"/>
          </p:nvPr>
        </p:nvSpPr>
        <p:spPr/>
        <p:txBody>
          <a:bodyPr/>
          <a:lstStyle/>
          <a:p>
            <a:r>
              <a:rPr lang="cs-CZ"/>
              <a:t>AV ČR - Ústav státu a práva</a:t>
            </a:r>
            <a:endParaRPr lang="cs-CZ" dirty="0"/>
          </a:p>
        </p:txBody>
      </p:sp>
      <p:sp>
        <p:nvSpPr>
          <p:cNvPr id="10" name="Zástupný symbol pro číslo snímku 9">
            <a:extLst>
              <a:ext uri="{FF2B5EF4-FFF2-40B4-BE49-F238E27FC236}">
                <a16:creationId xmlns:a16="http://schemas.microsoft.com/office/drawing/2014/main" id="{DAF5A82F-B3AD-4CEA-A8D6-D2AE63776879}"/>
              </a:ext>
            </a:extLst>
          </p:cNvPr>
          <p:cNvSpPr>
            <a:spLocks noGrp="1"/>
          </p:cNvSpPr>
          <p:nvPr>
            <p:ph type="sldNum" sz="quarter" idx="16"/>
          </p:nvPr>
        </p:nvSpPr>
        <p:spPr/>
        <p:txBody>
          <a:bodyPr/>
          <a:lstStyle/>
          <a:p>
            <a:fld id="{45AB0D2D-30EE-480B-8EC3-7B7F6EF72821}" type="slidenum">
              <a:rPr lang="cs-CZ" smtClean="0"/>
              <a:pPr/>
              <a:t>‹#›</a:t>
            </a:fld>
            <a:endParaRPr lang="cs-CZ" dirty="0"/>
          </a:p>
        </p:txBody>
      </p:sp>
      <p:sp>
        <p:nvSpPr>
          <p:cNvPr id="7" name="Zástupný obsah 2">
            <a:extLst>
              <a:ext uri="{FF2B5EF4-FFF2-40B4-BE49-F238E27FC236}">
                <a16:creationId xmlns:a16="http://schemas.microsoft.com/office/drawing/2014/main" id="{4E6381D7-111E-40B4-84B9-DDFF9337DAA2}"/>
              </a:ext>
            </a:extLst>
          </p:cNvPr>
          <p:cNvSpPr>
            <a:spLocks noGrp="1"/>
          </p:cNvSpPr>
          <p:nvPr>
            <p:ph idx="13"/>
          </p:nvPr>
        </p:nvSpPr>
        <p:spPr>
          <a:xfrm>
            <a:off x="623887" y="4054081"/>
            <a:ext cx="10944225" cy="1980000"/>
          </a:xfrm>
          <a:ln w="28575">
            <a:solidFill>
              <a:schemeClr val="tx1"/>
            </a:solidFill>
          </a:ln>
        </p:spPr>
        <p:txBody>
          <a:bodyPr lIns="180000" tIns="180000" rIns="180000" bIns="180000"/>
          <a:lstStyle>
            <a:lvl1pPr>
              <a:spcBef>
                <a:spcPts val="600"/>
              </a:spcBef>
              <a:defRPr sz="2000"/>
            </a:lvl1pPr>
            <a:lvl2pPr>
              <a:spcBef>
                <a:spcPts val="600"/>
              </a:spcBef>
              <a:defRPr sz="2000"/>
            </a:lvl2pPr>
            <a:lvl3pPr>
              <a:spcBef>
                <a:spcPts val="600"/>
              </a:spcBef>
              <a:defRPr sz="1800"/>
            </a:lvl3pPr>
            <a:lvl4pPr>
              <a:spcBef>
                <a:spcPts val="600"/>
              </a:spcBef>
              <a:defRPr sz="1800"/>
            </a:lvl4pPr>
            <a:lvl5pPr>
              <a:spcBef>
                <a:spcPts val="600"/>
              </a:spcBef>
              <a:defRPr sz="18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3" name="Zástupný obsah 2">
            <a:extLst>
              <a:ext uri="{FF2B5EF4-FFF2-40B4-BE49-F238E27FC236}">
                <a16:creationId xmlns:a16="http://schemas.microsoft.com/office/drawing/2014/main" id="{DE9E87AF-A38F-483C-B381-3555128F86A9}"/>
              </a:ext>
            </a:extLst>
          </p:cNvPr>
          <p:cNvSpPr>
            <a:spLocks noGrp="1"/>
          </p:cNvSpPr>
          <p:nvPr>
            <p:ph idx="1"/>
          </p:nvPr>
        </p:nvSpPr>
        <p:spPr>
          <a:xfrm>
            <a:off x="623888" y="1808163"/>
            <a:ext cx="10944224" cy="1980000"/>
          </a:xfrm>
          <a:ln w="28575">
            <a:solidFill>
              <a:schemeClr val="tx1"/>
            </a:solidFill>
          </a:ln>
        </p:spPr>
        <p:txBody>
          <a:bodyPr lIns="180000" tIns="180000" rIns="180000" bIns="180000"/>
          <a:lstStyle>
            <a:lvl1pPr>
              <a:spcBef>
                <a:spcPts val="600"/>
              </a:spcBef>
              <a:defRPr sz="2000"/>
            </a:lvl1pPr>
            <a:lvl2pPr>
              <a:spcBef>
                <a:spcPts val="600"/>
              </a:spcBef>
              <a:defRPr sz="2000"/>
            </a:lvl2pPr>
            <a:lvl3pPr>
              <a:spcBef>
                <a:spcPts val="600"/>
              </a:spcBef>
              <a:defRPr sz="1800"/>
            </a:lvl3pPr>
            <a:lvl4pPr>
              <a:spcBef>
                <a:spcPts val="600"/>
              </a:spcBef>
              <a:defRPr sz="1800"/>
            </a:lvl4pPr>
            <a:lvl5pPr>
              <a:spcBef>
                <a:spcPts val="600"/>
              </a:spcBef>
              <a:defRPr sz="18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2" name="Nadpis 1">
            <a:extLst>
              <a:ext uri="{FF2B5EF4-FFF2-40B4-BE49-F238E27FC236}">
                <a16:creationId xmlns:a16="http://schemas.microsoft.com/office/drawing/2014/main" id="{42D9A8DF-1AE4-4E46-9C22-6D1EC992D959}"/>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94794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Znak ROWAN LEGAL rgb SVG">
            <a:extLst>
              <a:ext uri="{FF2B5EF4-FFF2-40B4-BE49-F238E27FC236}">
                <a16:creationId xmlns:a16="http://schemas.microsoft.com/office/drawing/2014/main" id="{5858207F-FE4D-48F2-8746-2D8131B06ABD}"/>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287312" y="6339600"/>
            <a:ext cx="280800" cy="280800"/>
          </a:xfrm>
          <a:prstGeom prst="rect">
            <a:avLst/>
          </a:prstGeom>
        </p:spPr>
      </p:pic>
      <p:cxnSp>
        <p:nvCxnSpPr>
          <p:cNvPr id="9" name="Linka zápatí oranžová svislá">
            <a:extLst>
              <a:ext uri="{FF2B5EF4-FFF2-40B4-BE49-F238E27FC236}">
                <a16:creationId xmlns:a16="http://schemas.microsoft.com/office/drawing/2014/main" id="{136C311C-1084-4BF5-9F41-65CD8A006843}"/>
              </a:ext>
            </a:extLst>
          </p:cNvPr>
          <p:cNvCxnSpPr/>
          <p:nvPr userDrawn="1"/>
        </p:nvCxnSpPr>
        <p:spPr>
          <a:xfrm>
            <a:off x="11174400" y="6420600"/>
            <a:ext cx="0" cy="1188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Obdélník oranž. postranní">
            <a:extLst>
              <a:ext uri="{FF2B5EF4-FFF2-40B4-BE49-F238E27FC236}">
                <a16:creationId xmlns:a16="http://schemas.microsoft.com/office/drawing/2014/main" id="{6C5144AE-7C99-47A2-9CBD-9CB684D96644}"/>
              </a:ext>
            </a:extLst>
          </p:cNvPr>
          <p:cNvSpPr/>
          <p:nvPr userDrawn="1"/>
        </p:nvSpPr>
        <p:spPr>
          <a:xfrm>
            <a:off x="-1" y="0"/>
            <a:ext cx="15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číslo snímku 5">
            <a:extLst>
              <a:ext uri="{FF2B5EF4-FFF2-40B4-BE49-F238E27FC236}">
                <a16:creationId xmlns:a16="http://schemas.microsoft.com/office/drawing/2014/main" id="{8BC36DB1-5812-42FC-B86D-8595BD2F358D}"/>
              </a:ext>
            </a:extLst>
          </p:cNvPr>
          <p:cNvSpPr>
            <a:spLocks noGrp="1"/>
          </p:cNvSpPr>
          <p:nvPr>
            <p:ph type="sldNum" sz="quarter" idx="4"/>
          </p:nvPr>
        </p:nvSpPr>
        <p:spPr>
          <a:xfrm>
            <a:off x="9986400" y="6300000"/>
            <a:ext cx="1080000" cy="360000"/>
          </a:xfrm>
          <a:prstGeom prst="rect">
            <a:avLst/>
          </a:prstGeom>
        </p:spPr>
        <p:txBody>
          <a:bodyPr vert="horz" lIns="0" tIns="0" rIns="0" bIns="0" rtlCol="0" anchor="ctr"/>
          <a:lstStyle>
            <a:lvl1pPr algn="r">
              <a:defRPr sz="1200" b="1">
                <a:solidFill>
                  <a:schemeClr val="tx1"/>
                </a:solidFill>
              </a:defRPr>
            </a:lvl1pPr>
          </a:lstStyle>
          <a:p>
            <a:fld id="{45AB0D2D-30EE-480B-8EC3-7B7F6EF72821}" type="slidenum">
              <a:rPr lang="cs-CZ" smtClean="0"/>
              <a:pPr/>
              <a:t>‹#›</a:t>
            </a:fld>
            <a:endParaRPr lang="cs-CZ" dirty="0"/>
          </a:p>
        </p:txBody>
      </p:sp>
      <p:sp>
        <p:nvSpPr>
          <p:cNvPr id="5" name="Zástupný symbol pro zápatí 4">
            <a:extLst>
              <a:ext uri="{FF2B5EF4-FFF2-40B4-BE49-F238E27FC236}">
                <a16:creationId xmlns:a16="http://schemas.microsoft.com/office/drawing/2014/main" id="{F9482F1C-EC08-4A73-A740-F1512ECECF89}"/>
              </a:ext>
            </a:extLst>
          </p:cNvPr>
          <p:cNvSpPr>
            <a:spLocks noGrp="1"/>
          </p:cNvSpPr>
          <p:nvPr>
            <p:ph type="ftr" sz="quarter" idx="3"/>
          </p:nvPr>
        </p:nvSpPr>
        <p:spPr>
          <a:xfrm>
            <a:off x="1738800" y="6300000"/>
            <a:ext cx="8211600" cy="360000"/>
          </a:xfrm>
          <a:prstGeom prst="rect">
            <a:avLst/>
          </a:prstGeom>
        </p:spPr>
        <p:txBody>
          <a:bodyPr vert="horz" lIns="504000" tIns="0" rIns="0" bIns="0" rtlCol="0" anchor="ctr"/>
          <a:lstStyle>
            <a:lvl1pPr algn="ctr">
              <a:defRPr sz="1200" b="1">
                <a:solidFill>
                  <a:schemeClr val="tx1"/>
                </a:solidFill>
              </a:defRPr>
            </a:lvl1pPr>
          </a:lstStyle>
          <a:p>
            <a:r>
              <a:rPr lang="cs-CZ"/>
              <a:t>AV ČR - Ústav státu a práva</a:t>
            </a:r>
            <a:endParaRPr lang="cs-CZ" dirty="0"/>
          </a:p>
        </p:txBody>
      </p:sp>
      <p:sp>
        <p:nvSpPr>
          <p:cNvPr id="4" name="Zástupný symbol pro datum 3">
            <a:extLst>
              <a:ext uri="{FF2B5EF4-FFF2-40B4-BE49-F238E27FC236}">
                <a16:creationId xmlns:a16="http://schemas.microsoft.com/office/drawing/2014/main" id="{ED81A8C4-B6E1-49D0-B584-7C0B1ED7C8F1}"/>
              </a:ext>
            </a:extLst>
          </p:cNvPr>
          <p:cNvSpPr>
            <a:spLocks noGrp="1"/>
          </p:cNvSpPr>
          <p:nvPr>
            <p:ph type="dt" sz="half" idx="2"/>
          </p:nvPr>
        </p:nvSpPr>
        <p:spPr>
          <a:xfrm>
            <a:off x="623889" y="6300000"/>
            <a:ext cx="1080000" cy="360000"/>
          </a:xfrm>
          <a:prstGeom prst="rect">
            <a:avLst/>
          </a:prstGeom>
        </p:spPr>
        <p:txBody>
          <a:bodyPr vert="horz" lIns="0" tIns="0" rIns="0" bIns="0" rtlCol="0" anchor="ctr"/>
          <a:lstStyle>
            <a:lvl1pPr algn="l">
              <a:defRPr sz="1200" b="1">
                <a:solidFill>
                  <a:schemeClr val="tx1"/>
                </a:solidFill>
              </a:defRPr>
            </a:lvl1pPr>
          </a:lstStyle>
          <a:p>
            <a:fld id="{3B83D0B5-7FD6-044C-AD9A-4AC2FEE5C583}" type="datetime1">
              <a:rPr lang="cs-CZ" smtClean="0"/>
              <a:t>07.02.2024</a:t>
            </a:fld>
            <a:endParaRPr lang="cs-CZ" dirty="0"/>
          </a:p>
        </p:txBody>
      </p:sp>
      <p:sp>
        <p:nvSpPr>
          <p:cNvPr id="3" name="Zástupný text 2">
            <a:extLst>
              <a:ext uri="{FF2B5EF4-FFF2-40B4-BE49-F238E27FC236}">
                <a16:creationId xmlns:a16="http://schemas.microsoft.com/office/drawing/2014/main" id="{8015183E-9469-4537-B069-D4449DEBB9FE}"/>
              </a:ext>
            </a:extLst>
          </p:cNvPr>
          <p:cNvSpPr>
            <a:spLocks noGrp="1"/>
          </p:cNvSpPr>
          <p:nvPr>
            <p:ph type="body" idx="1"/>
          </p:nvPr>
        </p:nvSpPr>
        <p:spPr>
          <a:xfrm>
            <a:off x="623887" y="1808163"/>
            <a:ext cx="10944213" cy="4249737"/>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 name="Zástupný nadpis 1">
            <a:extLst>
              <a:ext uri="{FF2B5EF4-FFF2-40B4-BE49-F238E27FC236}">
                <a16:creationId xmlns:a16="http://schemas.microsoft.com/office/drawing/2014/main" id="{89DA34D2-7BCC-4789-B0BF-F947EF17BBE6}"/>
              </a:ext>
            </a:extLst>
          </p:cNvPr>
          <p:cNvSpPr>
            <a:spLocks noGrp="1"/>
          </p:cNvSpPr>
          <p:nvPr>
            <p:ph type="title"/>
          </p:nvPr>
        </p:nvSpPr>
        <p:spPr>
          <a:xfrm>
            <a:off x="623887" y="549273"/>
            <a:ext cx="10944225" cy="1080000"/>
          </a:xfrm>
          <a:prstGeom prst="rect">
            <a:avLst/>
          </a:prstGeom>
        </p:spPr>
        <p:txBody>
          <a:bodyPr vert="horz" lIns="0" tIns="0" rIns="0" bIns="0" rtlCol="0" anchor="t" anchorCtr="0">
            <a:normAutofit/>
          </a:bodyPr>
          <a:lstStyle/>
          <a:p>
            <a:r>
              <a:rPr lang="cs-CZ" dirty="0"/>
              <a:t>Kliknutím lze upravit styl.</a:t>
            </a:r>
          </a:p>
        </p:txBody>
      </p:sp>
    </p:spTree>
    <p:extLst>
      <p:ext uri="{BB962C8B-B14F-4D97-AF65-F5344CB8AC3E}">
        <p14:creationId xmlns:p14="http://schemas.microsoft.com/office/powerpoint/2010/main" val="314982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2" r:id="rId5"/>
    <p:sldLayoutId id="2147483664" r:id="rId6"/>
    <p:sldLayoutId id="2147483665" r:id="rId7"/>
    <p:sldLayoutId id="2147483666" r:id="rId8"/>
    <p:sldLayoutId id="2147483669" r:id="rId9"/>
    <p:sldLayoutId id="2147483667" r:id="rId10"/>
    <p:sldLayoutId id="2147483670" r:id="rId11"/>
    <p:sldLayoutId id="2147483668" r:id="rId12"/>
    <p:sldLayoutId id="2147483671" r:id="rId13"/>
    <p:sldLayoutId id="2147483657" r:id="rId14"/>
    <p:sldLayoutId id="2147483672" r:id="rId15"/>
    <p:sldLayoutId id="2147483656" r:id="rId16"/>
    <p:sldLayoutId id="2147483653" r:id="rId17"/>
    <p:sldLayoutId id="2147483660" r:id="rId18"/>
    <p:sldLayoutId id="2147483661" r:id="rId19"/>
    <p:sldLayoutId id="2147483654" r:id="rId20"/>
    <p:sldLayoutId id="2147483655" r:id="rId21"/>
    <p:sldLayoutId id="2147483658" r:id="rId22"/>
    <p:sldLayoutId id="2147483659" r:id="rId23"/>
    <p:sldLayoutId id="2147483663" r:id="rId24"/>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Tx/>
        <a:buNone/>
        <a:defRPr sz="2400" kern="1200">
          <a:solidFill>
            <a:schemeClr val="tx1"/>
          </a:solidFill>
          <a:latin typeface="+mn-lt"/>
          <a:ea typeface="+mn-ea"/>
          <a:cs typeface="+mn-cs"/>
        </a:defRPr>
      </a:lvl1pPr>
      <a:lvl2pPr marL="252000" indent="-2520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756000" indent="-25200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pos="3659" userDrawn="1">
          <p15:clr>
            <a:srgbClr val="F26B43"/>
          </p15:clr>
        </p15:guide>
        <p15:guide id="6" orient="horz" pos="346" userDrawn="1">
          <p15:clr>
            <a:srgbClr val="F26B43"/>
          </p15:clr>
        </p15:guide>
        <p15:guide id="7" orient="horz" pos="1139" userDrawn="1">
          <p15:clr>
            <a:srgbClr val="F26B43"/>
          </p15:clr>
        </p15:guide>
        <p15:guide id="8" orient="horz" pos="3816" userDrawn="1">
          <p15:clr>
            <a:srgbClr val="F26B43"/>
          </p15:clr>
        </p15:guide>
        <p15:guide id="9" pos="40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faktaoklimatu.cz/assets/generated/emise-eu-detail_6000.png"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faktaoklimatu.cz/assets/generated/emise-cr_6000.png"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43887-4B02-4BEA-9030-2CE45DE3C34F}"/>
              </a:ext>
            </a:extLst>
          </p:cNvPr>
          <p:cNvSpPr>
            <a:spLocks noGrp="1"/>
          </p:cNvSpPr>
          <p:nvPr>
            <p:ph type="ctrTitle"/>
          </p:nvPr>
        </p:nvSpPr>
        <p:spPr>
          <a:xfrm>
            <a:off x="1260000" y="549275"/>
            <a:ext cx="10309200" cy="568325"/>
          </a:xfrm>
        </p:spPr>
        <p:txBody>
          <a:bodyPr>
            <a:normAutofit/>
          </a:bodyPr>
          <a:lstStyle/>
          <a:p>
            <a:r>
              <a:rPr lang="cs-CZ" dirty="0"/>
              <a:t>Zelenější energetická síť:</a:t>
            </a:r>
          </a:p>
        </p:txBody>
      </p:sp>
      <p:sp>
        <p:nvSpPr>
          <p:cNvPr id="3" name="Podnadpis 2">
            <a:extLst>
              <a:ext uri="{FF2B5EF4-FFF2-40B4-BE49-F238E27FC236}">
                <a16:creationId xmlns:a16="http://schemas.microsoft.com/office/drawing/2014/main" id="{BEC4BD2E-DB32-440A-8E51-0F5C09F8B114}"/>
              </a:ext>
            </a:extLst>
          </p:cNvPr>
          <p:cNvSpPr>
            <a:spLocks noGrp="1"/>
          </p:cNvSpPr>
          <p:nvPr>
            <p:ph type="body" sz="quarter" idx="10"/>
          </p:nvPr>
        </p:nvSpPr>
        <p:spPr>
          <a:xfrm>
            <a:off x="1260000" y="2581623"/>
            <a:ext cx="3857625" cy="1390650"/>
          </a:xfrm>
        </p:spPr>
        <p:txBody>
          <a:bodyPr/>
          <a:lstStyle/>
          <a:p>
            <a:r>
              <a:rPr lang="cs-CZ" dirty="0"/>
              <a:t>Mgr. Michaela Holíková</a:t>
            </a:r>
          </a:p>
          <a:p>
            <a:r>
              <a:rPr lang="cs-CZ" dirty="0" err="1"/>
              <a:t>holikova@rowan.legal</a:t>
            </a:r>
            <a:endParaRPr lang="cs-CZ" dirty="0"/>
          </a:p>
        </p:txBody>
      </p:sp>
      <p:sp>
        <p:nvSpPr>
          <p:cNvPr id="8" name="Obdélník 7">
            <a:extLst>
              <a:ext uri="{FF2B5EF4-FFF2-40B4-BE49-F238E27FC236}">
                <a16:creationId xmlns:a16="http://schemas.microsoft.com/office/drawing/2014/main" id="{EE33A0CF-8E40-46C1-A431-EC8BD14401D1}"/>
              </a:ext>
            </a:extLst>
          </p:cNvPr>
          <p:cNvSpPr/>
          <p:nvPr/>
        </p:nvSpPr>
        <p:spPr>
          <a:xfrm>
            <a:off x="9203189" y="5902960"/>
            <a:ext cx="1270000" cy="95504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6A6E6670-6EC0-4565-B125-2AE949210AD1}"/>
              </a:ext>
            </a:extLst>
          </p:cNvPr>
          <p:cNvSpPr/>
          <p:nvPr/>
        </p:nvSpPr>
        <p:spPr>
          <a:xfrm>
            <a:off x="10486238" y="5943600"/>
            <a:ext cx="581375" cy="914400"/>
          </a:xfrm>
          <a:prstGeom prst="rect">
            <a:avLst/>
          </a:prstGeom>
          <a:solidFill>
            <a:schemeClr val="accent6">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6F5A2E0F-AC70-4B23-A8DE-8C399B0B4F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55089" y="5436296"/>
            <a:ext cx="2274886" cy="944184"/>
          </a:xfrm>
          <a:prstGeom prst="rect">
            <a:avLst/>
          </a:prstGeom>
        </p:spPr>
      </p:pic>
      <p:sp>
        <p:nvSpPr>
          <p:cNvPr id="4" name="Podnadpis 2">
            <a:extLst>
              <a:ext uri="{FF2B5EF4-FFF2-40B4-BE49-F238E27FC236}">
                <a16:creationId xmlns:a16="http://schemas.microsoft.com/office/drawing/2014/main" id="{9199ED53-46BB-E2E3-5DFA-8E557CA705DE}"/>
              </a:ext>
            </a:extLst>
          </p:cNvPr>
          <p:cNvSpPr txBox="1">
            <a:spLocks/>
          </p:cNvSpPr>
          <p:nvPr/>
        </p:nvSpPr>
        <p:spPr>
          <a:xfrm>
            <a:off x="1260000" y="1206712"/>
            <a:ext cx="7816267" cy="706755"/>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200"/>
              </a:spcBef>
              <a:buClr>
                <a:schemeClr val="accent1"/>
              </a:buClr>
              <a:buFontTx/>
              <a:buNone/>
              <a:defRPr sz="2400" b="1" kern="1200">
                <a:solidFill>
                  <a:schemeClr val="bg1"/>
                </a:solidFill>
                <a:latin typeface="+mn-lt"/>
                <a:ea typeface="+mn-ea"/>
                <a:cs typeface="+mn-cs"/>
              </a:defRPr>
            </a:lvl1pPr>
            <a:lvl2pPr marL="252000" indent="-2520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504000" indent="-2520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756000" indent="-25200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90000"/>
              </a:lnSpc>
              <a:spcBef>
                <a:spcPts val="12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3600" dirty="0"/>
              <a:t>Synergie v právu klimatu a energetiky</a:t>
            </a:r>
          </a:p>
        </p:txBody>
      </p:sp>
    </p:spTree>
    <p:extLst>
      <p:ext uri="{BB962C8B-B14F-4D97-AF65-F5344CB8AC3E}">
        <p14:creationId xmlns:p14="http://schemas.microsoft.com/office/powerpoint/2010/main" val="25426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10</a:t>
            </a:fld>
            <a:endParaRPr lang="cs-CZ" sz="1000" dirty="0"/>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104522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F574756D-0990-C249-A301-3DA6A24B61DA}" type="datetime1">
              <a:rPr lang="cs-CZ" smtClean="0"/>
              <a:t>07.02.2024</a:t>
            </a:fld>
            <a:endParaRPr lang="cs-CZ" dirty="0"/>
          </a:p>
        </p:txBody>
      </p:sp>
      <p:pic>
        <p:nvPicPr>
          <p:cNvPr id="5" name="Obrázek 4">
            <a:extLst>
              <a:ext uri="{FF2B5EF4-FFF2-40B4-BE49-F238E27FC236}">
                <a16:creationId xmlns:a16="http://schemas.microsoft.com/office/drawing/2014/main" id="{2BE7AE7E-DA99-0575-A2A7-0D0F70A7825A}"/>
              </a:ext>
            </a:extLst>
          </p:cNvPr>
          <p:cNvPicPr>
            <a:picLocks noChangeAspect="1"/>
          </p:cNvPicPr>
          <p:nvPr/>
        </p:nvPicPr>
        <p:blipFill>
          <a:blip r:embed="rId3"/>
          <a:stretch>
            <a:fillRect/>
          </a:stretch>
        </p:blipFill>
        <p:spPr>
          <a:xfrm>
            <a:off x="623889" y="423339"/>
            <a:ext cx="7890524" cy="5876661"/>
          </a:xfrm>
          <a:prstGeom prst="rect">
            <a:avLst/>
          </a:prstGeom>
        </p:spPr>
      </p:pic>
    </p:spTree>
    <p:extLst>
      <p:ext uri="{BB962C8B-B14F-4D97-AF65-F5344CB8AC3E}">
        <p14:creationId xmlns:p14="http://schemas.microsoft.com/office/powerpoint/2010/main" val="41625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11</a:t>
            </a:fld>
            <a:endParaRPr lang="cs-CZ" sz="1000" dirty="0"/>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104522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FB9D5C91-3557-DA4D-A5C8-ABD8F9F6A7F2}" type="datetime1">
              <a:rPr lang="cs-CZ" smtClean="0"/>
              <a:t>07.02.2024</a:t>
            </a:fld>
            <a:endParaRPr lang="cs-CZ" dirty="0"/>
          </a:p>
        </p:txBody>
      </p:sp>
      <p:pic>
        <p:nvPicPr>
          <p:cNvPr id="3" name="Obrázek 2">
            <a:extLst>
              <a:ext uri="{FF2B5EF4-FFF2-40B4-BE49-F238E27FC236}">
                <a16:creationId xmlns:a16="http://schemas.microsoft.com/office/drawing/2014/main" id="{8EEA0B49-2A00-DFE9-5C40-4B0DDC71DBFF}"/>
              </a:ext>
            </a:extLst>
          </p:cNvPr>
          <p:cNvPicPr>
            <a:picLocks noChangeAspect="1"/>
          </p:cNvPicPr>
          <p:nvPr/>
        </p:nvPicPr>
        <p:blipFill>
          <a:blip r:embed="rId3"/>
          <a:stretch>
            <a:fillRect/>
          </a:stretch>
        </p:blipFill>
        <p:spPr>
          <a:xfrm>
            <a:off x="585377" y="389744"/>
            <a:ext cx="10231044" cy="5899081"/>
          </a:xfrm>
          <a:prstGeom prst="rect">
            <a:avLst/>
          </a:prstGeom>
        </p:spPr>
      </p:pic>
    </p:spTree>
    <p:extLst>
      <p:ext uri="{BB962C8B-B14F-4D97-AF65-F5344CB8AC3E}">
        <p14:creationId xmlns:p14="http://schemas.microsoft.com/office/powerpoint/2010/main" val="385394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12</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43EB3811-5BAD-484C-A673-4EF4EF28B91F}" type="datetime1">
              <a:rPr lang="cs-CZ" smtClean="0"/>
              <a:t>07.02.2024</a:t>
            </a:fld>
            <a:endParaRPr lang="cs-CZ" dirty="0"/>
          </a:p>
        </p:txBody>
      </p:sp>
      <p:pic>
        <p:nvPicPr>
          <p:cNvPr id="4" name="Obrázek 3">
            <a:extLst>
              <a:ext uri="{FF2B5EF4-FFF2-40B4-BE49-F238E27FC236}">
                <a16:creationId xmlns:a16="http://schemas.microsoft.com/office/drawing/2014/main" id="{888E3E99-97B2-8F93-8E39-A30D7432C07B}"/>
              </a:ext>
            </a:extLst>
          </p:cNvPr>
          <p:cNvPicPr>
            <a:picLocks noChangeAspect="1"/>
          </p:cNvPicPr>
          <p:nvPr/>
        </p:nvPicPr>
        <p:blipFill>
          <a:blip r:embed="rId3"/>
          <a:stretch>
            <a:fillRect/>
          </a:stretch>
        </p:blipFill>
        <p:spPr>
          <a:xfrm>
            <a:off x="623889" y="509666"/>
            <a:ext cx="8473633" cy="5584404"/>
          </a:xfrm>
          <a:prstGeom prst="rect">
            <a:avLst/>
          </a:prstGeom>
        </p:spPr>
      </p:pic>
    </p:spTree>
    <p:extLst>
      <p:ext uri="{BB962C8B-B14F-4D97-AF65-F5344CB8AC3E}">
        <p14:creationId xmlns:p14="http://schemas.microsoft.com/office/powerpoint/2010/main" val="134888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780330F-03D3-ED6E-0DE4-028F594DF275}"/>
              </a:ext>
            </a:extLst>
          </p:cNvPr>
          <p:cNvSpPr>
            <a:spLocks noGrp="1"/>
          </p:cNvSpPr>
          <p:nvPr>
            <p:ph type="title"/>
          </p:nvPr>
        </p:nvSpPr>
        <p:spPr/>
        <p:txBody>
          <a:bodyPr/>
          <a:lstStyle/>
          <a:p>
            <a:r>
              <a:rPr lang="cs-CZ" dirty="0"/>
              <a:t>Jak chytrá síť přispívá k závazkům na poli klimatu?</a:t>
            </a:r>
          </a:p>
        </p:txBody>
      </p:sp>
    </p:spTree>
    <p:extLst>
      <p:ext uri="{BB962C8B-B14F-4D97-AF65-F5344CB8AC3E}">
        <p14:creationId xmlns:p14="http://schemas.microsoft.com/office/powerpoint/2010/main" val="177570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14</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lnSpcReduction="10000"/>
          </a:bodyPr>
          <a:lstStyle/>
          <a:p>
            <a:pPr marL="342900" indent="-342900">
              <a:buFont typeface="Arial" panose="020B0604020202020204" pitchFamily="34" charset="0"/>
              <a:buChar char="•"/>
            </a:pPr>
            <a:r>
              <a:rPr lang="cs-CZ" b="1" dirty="0"/>
              <a:t>Rámcová úmluva OSN o změně klimatu</a:t>
            </a:r>
          </a:p>
          <a:p>
            <a:pPr marL="594900" lvl="1" indent="-342900"/>
            <a:r>
              <a:rPr lang="cs-CZ" dirty="0"/>
              <a:t>Konference OSN o životním prostředí a rozvoji v Rio de </a:t>
            </a:r>
            <a:r>
              <a:rPr lang="cs-CZ" dirty="0" err="1"/>
              <a:t>Janeiro</a:t>
            </a:r>
            <a:r>
              <a:rPr lang="cs-CZ" dirty="0"/>
              <a:t>, 1992</a:t>
            </a:r>
          </a:p>
          <a:p>
            <a:pPr marL="594900" lvl="1" indent="-342900"/>
            <a:r>
              <a:rPr lang="cs-CZ" dirty="0"/>
              <a:t>Vytvoření rámce pro mezinárodní vyjednávání o tématech změny klimatu</a:t>
            </a:r>
          </a:p>
          <a:p>
            <a:pPr marL="342900" indent="-342900">
              <a:buFont typeface="Arial" panose="020B0604020202020204" pitchFamily="34" charset="0"/>
              <a:buChar char="•"/>
            </a:pPr>
            <a:r>
              <a:rPr lang="cs-CZ" b="1" dirty="0"/>
              <a:t>Kjótský protokol</a:t>
            </a:r>
          </a:p>
          <a:p>
            <a:pPr marL="594900" lvl="1" indent="-342900"/>
            <a:r>
              <a:rPr lang="cs-CZ" dirty="0"/>
              <a:t>1997</a:t>
            </a:r>
          </a:p>
          <a:p>
            <a:pPr marL="594900" lvl="1" indent="-342900"/>
            <a:r>
              <a:rPr lang="cs-CZ" dirty="0"/>
              <a:t>Přistupující země se zavázaly ke snižování emisí</a:t>
            </a:r>
          </a:p>
          <a:p>
            <a:pPr marL="342900" indent="-342900">
              <a:buFont typeface="Arial" panose="020B0604020202020204" pitchFamily="34" charset="0"/>
              <a:buChar char="•"/>
            </a:pPr>
            <a:r>
              <a:rPr lang="cs-CZ" b="1" dirty="0"/>
              <a:t>Pařížská dohoda</a:t>
            </a:r>
          </a:p>
          <a:p>
            <a:pPr marL="594900" lvl="1" indent="-342900"/>
            <a:r>
              <a:rPr lang="cs-CZ" dirty="0"/>
              <a:t>2015</a:t>
            </a:r>
          </a:p>
          <a:p>
            <a:pPr marL="594900" lvl="1" indent="-342900"/>
            <a:r>
              <a:rPr lang="cs-CZ" dirty="0"/>
              <a:t>Závazek omezit globální oteplování a udržet ho pod hranicí 2 °C v porovnání s předindustriálními podmínkami </a:t>
            </a:r>
          </a:p>
          <a:p>
            <a:pPr marL="594900" lvl="1" indent="-342900"/>
            <a:r>
              <a:rPr lang="cs-CZ" dirty="0"/>
              <a:t>Klimatické technologie</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Mezinárodní závazky</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906DEFFA-DAE0-2A41-9784-015F4F98091F}" type="datetime1">
              <a:rPr lang="cs-CZ" smtClean="0"/>
              <a:t>07.02.2024</a:t>
            </a:fld>
            <a:endParaRPr lang="cs-CZ" dirty="0"/>
          </a:p>
        </p:txBody>
      </p:sp>
    </p:spTree>
    <p:extLst>
      <p:ext uri="{BB962C8B-B14F-4D97-AF65-F5344CB8AC3E}">
        <p14:creationId xmlns:p14="http://schemas.microsoft.com/office/powerpoint/2010/main" val="277802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15</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a:bodyPr>
          <a:lstStyle/>
          <a:p>
            <a:pPr marL="342900" indent="-342900">
              <a:buFont typeface="Arial" panose="020B0604020202020204" pitchFamily="34" charset="0"/>
              <a:buChar char="•"/>
            </a:pPr>
            <a:r>
              <a:rPr lang="cs-CZ" b="1" dirty="0"/>
              <a:t>Čl. 194 SFEU </a:t>
            </a:r>
            <a:r>
              <a:rPr lang="cs-CZ" dirty="0"/>
              <a:t>– zajistit fungování energetiky s ohledem na potřebu chránit a zlepšovat životní prostředí</a:t>
            </a:r>
          </a:p>
          <a:p>
            <a:pPr marL="342900" indent="-342900">
              <a:buFont typeface="Arial" panose="020B0604020202020204" pitchFamily="34" charset="0"/>
              <a:buChar char="•"/>
            </a:pPr>
            <a:r>
              <a:rPr lang="cs-CZ" b="1" dirty="0"/>
              <a:t>Energetická unie</a:t>
            </a:r>
          </a:p>
          <a:p>
            <a:pPr marL="594900" lvl="1" indent="-342900"/>
            <a:r>
              <a:rPr lang="cs-CZ" dirty="0"/>
              <a:t>2015, tři pilíře:</a:t>
            </a:r>
          </a:p>
          <a:p>
            <a:pPr marL="846900" lvl="2" indent="-342900"/>
            <a:r>
              <a:rPr lang="cs-CZ" dirty="0"/>
              <a:t>Zajistit cenově dostupnou energii pro podniky a spotřebitele</a:t>
            </a:r>
          </a:p>
          <a:p>
            <a:pPr marL="846900" lvl="2" indent="-342900"/>
            <a:r>
              <a:rPr lang="cs-CZ" dirty="0"/>
              <a:t>Snížit energetickou závislost EU</a:t>
            </a:r>
          </a:p>
          <a:p>
            <a:pPr marL="846900" lvl="2" indent="-342900"/>
            <a:r>
              <a:rPr lang="cs-CZ" dirty="0"/>
              <a:t>Vyrábět více energie z obnovitelných zdrojů</a:t>
            </a:r>
          </a:p>
          <a:p>
            <a:pPr marL="594900" lvl="1" indent="-342900"/>
            <a:r>
              <a:rPr lang="cs-CZ" dirty="0"/>
              <a:t>Podklad pro závazky v rámci Pařížské dohody</a:t>
            </a:r>
          </a:p>
          <a:p>
            <a:pPr marL="594900" lvl="1" indent="-342900"/>
            <a:endParaRPr lang="cs-CZ" dirty="0"/>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Klimatický a energetický rámec EU</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A12730BC-1A71-964F-A0B6-4517D4D6DB7E}" type="datetime1">
              <a:rPr lang="cs-CZ" smtClean="0"/>
              <a:t>07.02.2024</a:t>
            </a:fld>
            <a:endParaRPr lang="cs-CZ" dirty="0"/>
          </a:p>
        </p:txBody>
      </p:sp>
    </p:spTree>
    <p:extLst>
      <p:ext uri="{BB962C8B-B14F-4D97-AF65-F5344CB8AC3E}">
        <p14:creationId xmlns:p14="http://schemas.microsoft.com/office/powerpoint/2010/main" val="31857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16</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a:bodyPr>
          <a:lstStyle/>
          <a:p>
            <a:pPr marL="342900" indent="-342900">
              <a:buFont typeface="Arial" panose="020B0604020202020204" pitchFamily="34" charset="0"/>
              <a:buChar char="•"/>
            </a:pPr>
            <a:r>
              <a:rPr lang="cs-CZ" b="1" dirty="0"/>
              <a:t>Čistá energie pro všechny Evropany</a:t>
            </a:r>
          </a:p>
          <a:p>
            <a:pPr marL="342900" indent="-342900">
              <a:buFont typeface="Arial" panose="020B0604020202020204" pitchFamily="34" charset="0"/>
              <a:buChar char="•"/>
            </a:pPr>
            <a:r>
              <a:rPr lang="cs-CZ" dirty="0"/>
              <a:t>Legislativní balíček opatření, reakce na Pařížskou dohodu</a:t>
            </a:r>
          </a:p>
          <a:p>
            <a:pPr marL="342900" indent="-342900">
              <a:buFont typeface="Arial" panose="020B0604020202020204" pitchFamily="34" charset="0"/>
              <a:buChar char="•"/>
            </a:pPr>
            <a:r>
              <a:rPr lang="cs-CZ" dirty="0"/>
              <a:t>Posílení využívání OZE a dekarbonizace energetiky</a:t>
            </a:r>
          </a:p>
          <a:p>
            <a:pPr marL="594900" lvl="1" indent="-342900"/>
            <a:r>
              <a:rPr lang="cs-CZ" dirty="0"/>
              <a:t>Nařízení o správě energetické unie</a:t>
            </a:r>
          </a:p>
          <a:p>
            <a:pPr marL="594900" lvl="1" indent="-342900"/>
            <a:r>
              <a:rPr lang="cs-CZ" dirty="0"/>
              <a:t>Nařízení o rizikové připravenosti v odvětví elektřiny</a:t>
            </a:r>
          </a:p>
          <a:p>
            <a:pPr marL="594900" lvl="1" indent="-342900"/>
            <a:r>
              <a:rPr lang="cs-CZ" dirty="0"/>
              <a:t>Nařízení o elektřině</a:t>
            </a:r>
          </a:p>
          <a:p>
            <a:pPr marL="594900" lvl="1" indent="-342900"/>
            <a:r>
              <a:rPr lang="cs-CZ" dirty="0"/>
              <a:t>Směrnice o elektřině</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594900" lvl="1" indent="-342900"/>
            <a:endParaRPr lang="cs-CZ" dirty="0"/>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Klimatický a energetický rámec EU</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E4F1757E-EB05-8941-969A-2318C48A899D}" type="datetime1">
              <a:rPr lang="cs-CZ" smtClean="0"/>
              <a:t>07.02.2024</a:t>
            </a:fld>
            <a:endParaRPr lang="cs-CZ" dirty="0"/>
          </a:p>
        </p:txBody>
      </p:sp>
    </p:spTree>
    <p:extLst>
      <p:ext uri="{BB962C8B-B14F-4D97-AF65-F5344CB8AC3E}">
        <p14:creationId xmlns:p14="http://schemas.microsoft.com/office/powerpoint/2010/main" val="266725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17</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a:bodyPr>
          <a:lstStyle/>
          <a:p>
            <a:pPr marL="342900" indent="-342900">
              <a:buFont typeface="Arial" panose="020B0604020202020204" pitchFamily="34" charset="0"/>
              <a:buChar char="•"/>
            </a:pPr>
            <a:r>
              <a:rPr lang="cs-CZ" b="1" dirty="0"/>
              <a:t>Zelená dohoda pro Evropu</a:t>
            </a:r>
          </a:p>
          <a:p>
            <a:pPr marL="342900" indent="-342900">
              <a:buFont typeface="Arial" panose="020B0604020202020204" pitchFamily="34" charset="0"/>
              <a:buChar char="•"/>
            </a:pPr>
            <a:r>
              <a:rPr lang="cs-CZ" dirty="0"/>
              <a:t>Sdělení Evropské komise</a:t>
            </a:r>
          </a:p>
          <a:p>
            <a:pPr marL="342900" indent="-342900">
              <a:buFont typeface="Arial" panose="020B0604020202020204" pitchFamily="34" charset="0"/>
              <a:buChar char="•"/>
            </a:pPr>
            <a:r>
              <a:rPr lang="cs-CZ" dirty="0"/>
              <a:t>Transformace v konkurence schopnou nízkouhlíkovou ekonomiku </a:t>
            </a:r>
          </a:p>
          <a:p>
            <a:pPr marL="342900" indent="-342900">
              <a:buFont typeface="Arial" panose="020B0604020202020204" pitchFamily="34" charset="0"/>
              <a:buChar char="•"/>
            </a:pPr>
            <a:r>
              <a:rPr lang="cs-CZ" dirty="0"/>
              <a:t>Nulové emise do roku 2050</a:t>
            </a:r>
          </a:p>
          <a:p>
            <a:pPr marL="342900" indent="-342900">
              <a:buFont typeface="Arial" panose="020B0604020202020204" pitchFamily="34" charset="0"/>
              <a:buChar char="•"/>
            </a:pPr>
            <a:r>
              <a:rPr lang="cs-CZ" dirty="0"/>
              <a:t>Zvýšení podílu OZE na produkci energie na 40 %</a:t>
            </a:r>
          </a:p>
          <a:p>
            <a:pPr marL="342900" indent="-342900">
              <a:buFont typeface="Arial" panose="020B0604020202020204" pitchFamily="34" charset="0"/>
              <a:buChar char="•"/>
            </a:pPr>
            <a:r>
              <a:rPr lang="cs-CZ" dirty="0"/>
              <a:t>Celkové snížení spotřeby skrze zvýšení účinnosti o 36-39 %</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b="1" dirty="0"/>
              <a:t>Fit </a:t>
            </a:r>
            <a:r>
              <a:rPr lang="cs-CZ" b="1" dirty="0" err="1"/>
              <a:t>for</a:t>
            </a:r>
            <a:r>
              <a:rPr lang="cs-CZ" b="1" dirty="0"/>
              <a:t> 55</a:t>
            </a:r>
          </a:p>
          <a:p>
            <a:pPr marL="342900" indent="-342900">
              <a:buFont typeface="Arial" panose="020B0604020202020204" pitchFamily="34" charset="0"/>
              <a:buChar char="•"/>
            </a:pPr>
            <a:r>
              <a:rPr lang="cs-CZ" dirty="0"/>
              <a:t>Další legislativní balíček, ke splnění cílů Zelené dohody</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Klimatický a energetický rámec EU</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36757802-530E-F942-86A1-EEA1FCFE073E}" type="datetime1">
              <a:rPr lang="cs-CZ" smtClean="0"/>
              <a:t>07.02.2024</a:t>
            </a:fld>
            <a:endParaRPr lang="cs-CZ" dirty="0"/>
          </a:p>
        </p:txBody>
      </p:sp>
    </p:spTree>
    <p:extLst>
      <p:ext uri="{BB962C8B-B14F-4D97-AF65-F5344CB8AC3E}">
        <p14:creationId xmlns:p14="http://schemas.microsoft.com/office/powerpoint/2010/main" val="323066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1F3AB29-875C-9EAE-65A8-A648E2D17135}"/>
              </a:ext>
            </a:extLst>
          </p:cNvPr>
          <p:cNvSpPr>
            <a:spLocks noGrp="1"/>
          </p:cNvSpPr>
          <p:nvPr>
            <p:ph type="title"/>
          </p:nvPr>
        </p:nvSpPr>
        <p:spPr/>
        <p:txBody>
          <a:bodyPr/>
          <a:lstStyle/>
          <a:p>
            <a:r>
              <a:rPr lang="cs-CZ" dirty="0"/>
              <a:t>Význam digitalizace pro klimatickou neutralitu</a:t>
            </a:r>
          </a:p>
        </p:txBody>
      </p:sp>
    </p:spTree>
    <p:extLst>
      <p:ext uri="{BB962C8B-B14F-4D97-AF65-F5344CB8AC3E}">
        <p14:creationId xmlns:p14="http://schemas.microsoft.com/office/powerpoint/2010/main" val="58418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19</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a:bodyPr>
          <a:lstStyle/>
          <a:p>
            <a:pPr marL="342900" indent="-342900">
              <a:buFont typeface="Arial" panose="020B0604020202020204" pitchFamily="34" charset="0"/>
              <a:buChar char="•"/>
            </a:pPr>
            <a:r>
              <a:rPr lang="cs-CZ" dirty="0"/>
              <a:t>Zvýšené požadavky na zajištění fungování sítě</a:t>
            </a:r>
          </a:p>
          <a:p>
            <a:pPr marL="342900" indent="-342900">
              <a:buFont typeface="Arial" panose="020B0604020202020204" pitchFamily="34" charset="0"/>
              <a:buChar char="•"/>
            </a:pPr>
            <a:r>
              <a:rPr lang="cs-CZ" dirty="0"/>
              <a:t>Pohotová reakce – DEMAND RESPONSE</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b="1" dirty="0"/>
              <a:t>Akční plán digitalizace energetického sektoru</a:t>
            </a:r>
          </a:p>
          <a:p>
            <a:pPr marL="342900" indent="-342900">
              <a:buFont typeface="Arial" panose="020B0604020202020204" pitchFamily="34" charset="0"/>
              <a:buChar char="•"/>
            </a:pPr>
            <a:r>
              <a:rPr lang="cs-CZ" dirty="0"/>
              <a:t>Říjen 2022, tři pilíře:</a:t>
            </a:r>
          </a:p>
          <a:p>
            <a:pPr marL="342900" indent="-342900">
              <a:buFont typeface="Arial" panose="020B0604020202020204" pitchFamily="34" charset="0"/>
              <a:buChar char="•"/>
            </a:pPr>
            <a:r>
              <a:rPr lang="cs-CZ" dirty="0"/>
              <a:t>umožnit spotřebitelům zvýšení kontroly nad jejich spotřebou a náklady skrze nové digitální nástroje a služby;</a:t>
            </a:r>
          </a:p>
          <a:p>
            <a:pPr marL="342900" indent="-342900">
              <a:buFont typeface="Arial" panose="020B0604020202020204" pitchFamily="34" charset="0"/>
              <a:buChar char="•"/>
            </a:pPr>
            <a:r>
              <a:rPr lang="cs-CZ" dirty="0"/>
              <a:t>větší kontrola nad energetickou náročností celého ICT sektoru skrze zavedení environmentálního rámce hodnocení pro data centra;</a:t>
            </a:r>
          </a:p>
          <a:p>
            <a:pPr marL="342900" indent="-342900">
              <a:buFont typeface="Arial" panose="020B0604020202020204" pitchFamily="34" charset="0"/>
              <a:buChar char="•"/>
            </a:pPr>
            <a:r>
              <a:rPr lang="cs-CZ" dirty="0"/>
              <a:t>posílení kybernetické bezpečnosti energetických sítí.</a:t>
            </a:r>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Význam digitalizace</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4A8D7DF3-566A-2A41-BADA-6966CB484E72}" type="datetime1">
              <a:rPr lang="cs-CZ" smtClean="0"/>
              <a:t>07.02.2024</a:t>
            </a:fld>
            <a:endParaRPr lang="cs-CZ" dirty="0"/>
          </a:p>
        </p:txBody>
      </p:sp>
    </p:spTree>
    <p:extLst>
      <p:ext uri="{BB962C8B-B14F-4D97-AF65-F5344CB8AC3E}">
        <p14:creationId xmlns:p14="http://schemas.microsoft.com/office/powerpoint/2010/main" val="179311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767E2E2-C33C-47E5-B14A-5949AF727429}"/>
              </a:ext>
            </a:extLst>
          </p:cNvPr>
          <p:cNvSpPr>
            <a:spLocks noGrp="1"/>
          </p:cNvSpPr>
          <p:nvPr>
            <p:ph type="title"/>
          </p:nvPr>
        </p:nvSpPr>
        <p:spPr/>
        <p:txBody>
          <a:bodyPr/>
          <a:lstStyle/>
          <a:p>
            <a:r>
              <a:rPr lang="cs-CZ" dirty="0"/>
              <a:t>Proč přemýšlet o chytré síti?</a:t>
            </a:r>
          </a:p>
        </p:txBody>
      </p:sp>
    </p:spTree>
    <p:extLst>
      <p:ext uri="{BB962C8B-B14F-4D97-AF65-F5344CB8AC3E}">
        <p14:creationId xmlns:p14="http://schemas.microsoft.com/office/powerpoint/2010/main" val="2734775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1F3AB29-875C-9EAE-65A8-A648E2D17135}"/>
              </a:ext>
            </a:extLst>
          </p:cNvPr>
          <p:cNvSpPr>
            <a:spLocks noGrp="1"/>
          </p:cNvSpPr>
          <p:nvPr>
            <p:ph type="title"/>
          </p:nvPr>
        </p:nvSpPr>
        <p:spPr/>
        <p:txBody>
          <a:bodyPr/>
          <a:lstStyle/>
          <a:p>
            <a:r>
              <a:rPr lang="cs-CZ" dirty="0"/>
              <a:t>Český kontext</a:t>
            </a:r>
          </a:p>
        </p:txBody>
      </p:sp>
    </p:spTree>
    <p:extLst>
      <p:ext uri="{BB962C8B-B14F-4D97-AF65-F5344CB8AC3E}">
        <p14:creationId xmlns:p14="http://schemas.microsoft.com/office/powerpoint/2010/main" val="12077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21</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a:bodyPr>
          <a:lstStyle/>
          <a:p>
            <a:pPr marL="342900" indent="-342900">
              <a:buFont typeface="Arial" panose="020B0604020202020204" pitchFamily="34" charset="0"/>
              <a:buChar char="•"/>
            </a:pPr>
            <a:r>
              <a:rPr lang="cs-CZ" sz="2800" dirty="0"/>
              <a:t>Strategický rámec udržitelného rozvoje České republiky</a:t>
            </a:r>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r>
              <a:rPr lang="cs-CZ" sz="2800" dirty="0"/>
              <a:t>Státní energetická koncepce</a:t>
            </a:r>
          </a:p>
          <a:p>
            <a:pPr marL="342900" indent="-342900">
              <a:buFont typeface="Arial" panose="020B0604020202020204" pitchFamily="34" charset="0"/>
              <a:buChar char="•"/>
            </a:pPr>
            <a:endParaRPr lang="cs-CZ" sz="2800" dirty="0"/>
          </a:p>
          <a:p>
            <a:pPr marL="342900" indent="-342900">
              <a:buFont typeface="Arial" panose="020B0604020202020204" pitchFamily="34" charset="0"/>
              <a:buChar char="•"/>
            </a:pPr>
            <a:r>
              <a:rPr lang="cs-CZ" sz="2800" dirty="0"/>
              <a:t>Národní akční plán pro implementaci chytrých sítí</a:t>
            </a:r>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Český kontext zavádění chytré sítě</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1EC0925E-5800-324D-AB2A-BAB27112BAE2}" type="datetime1">
              <a:rPr lang="cs-CZ" smtClean="0"/>
              <a:t>07.02.2024</a:t>
            </a:fld>
            <a:endParaRPr lang="cs-CZ" dirty="0"/>
          </a:p>
        </p:txBody>
      </p:sp>
    </p:spTree>
    <p:extLst>
      <p:ext uri="{BB962C8B-B14F-4D97-AF65-F5344CB8AC3E}">
        <p14:creationId xmlns:p14="http://schemas.microsoft.com/office/powerpoint/2010/main" val="2458893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76F3FCE-5B4F-053D-5689-3ED3E4439FB3}"/>
              </a:ext>
            </a:extLst>
          </p:cNvPr>
          <p:cNvSpPr>
            <a:spLocks noGrp="1"/>
          </p:cNvSpPr>
          <p:nvPr>
            <p:ph type="sldNum" sz="quarter" idx="12"/>
          </p:nvPr>
        </p:nvSpPr>
        <p:spPr/>
        <p:txBody>
          <a:bodyPr/>
          <a:lstStyle/>
          <a:p>
            <a:fld id="{45AB0D2D-30EE-480B-8EC3-7B7F6EF72821}" type="slidenum">
              <a:rPr lang="cs-CZ" smtClean="0"/>
              <a:pPr/>
              <a:t>22</a:t>
            </a:fld>
            <a:endParaRPr lang="cs-CZ" dirty="0"/>
          </a:p>
        </p:txBody>
      </p:sp>
      <p:sp>
        <p:nvSpPr>
          <p:cNvPr id="3" name="Zástupný symbol pro zápatí 2">
            <a:extLst>
              <a:ext uri="{FF2B5EF4-FFF2-40B4-BE49-F238E27FC236}">
                <a16:creationId xmlns:a16="http://schemas.microsoft.com/office/drawing/2014/main" id="{EB6CA09A-FEE9-C2B1-8BD3-8A61BFE966DA}"/>
              </a:ext>
            </a:extLst>
          </p:cNvPr>
          <p:cNvSpPr>
            <a:spLocks noGrp="1"/>
          </p:cNvSpPr>
          <p:nvPr>
            <p:ph type="ftr" sz="quarter" idx="11"/>
          </p:nvPr>
        </p:nvSpPr>
        <p:spPr/>
        <p:txBody>
          <a:bodyPr/>
          <a:lstStyle/>
          <a:p>
            <a:r>
              <a:rPr lang="cs-CZ"/>
              <a:t>AV ČR - Ústav státu a práva</a:t>
            </a:r>
            <a:endParaRPr lang="cs-CZ" dirty="0"/>
          </a:p>
        </p:txBody>
      </p:sp>
      <p:sp>
        <p:nvSpPr>
          <p:cNvPr id="5" name="Zástupný obsah 4">
            <a:extLst>
              <a:ext uri="{FF2B5EF4-FFF2-40B4-BE49-F238E27FC236}">
                <a16:creationId xmlns:a16="http://schemas.microsoft.com/office/drawing/2014/main" id="{7C1AC1FD-8F58-10CE-2438-2F6D3682E94C}"/>
              </a:ext>
            </a:extLst>
          </p:cNvPr>
          <p:cNvSpPr>
            <a:spLocks noGrp="1"/>
          </p:cNvSpPr>
          <p:nvPr>
            <p:ph idx="1"/>
          </p:nvPr>
        </p:nvSpPr>
        <p:spPr>
          <a:xfrm>
            <a:off x="623887" y="1351129"/>
            <a:ext cx="10944213" cy="4706772"/>
          </a:xfrm>
        </p:spPr>
        <p:txBody>
          <a:bodyPr>
            <a:normAutofit/>
          </a:bodyPr>
          <a:lstStyle/>
          <a:p>
            <a:pPr marL="342900" indent="-342900">
              <a:buFont typeface="Arial" panose="020B0604020202020204" pitchFamily="34" charset="0"/>
              <a:buChar char="•"/>
            </a:pPr>
            <a:r>
              <a:rPr lang="cs-CZ" dirty="0"/>
              <a:t>MPO, 2016</a:t>
            </a:r>
            <a:endParaRPr lang="cs-CZ" sz="2800" dirty="0"/>
          </a:p>
          <a:p>
            <a:pPr marL="342900" indent="-342900">
              <a:buFont typeface="Arial" panose="020B0604020202020204" pitchFamily="34" charset="0"/>
              <a:buChar char="•"/>
            </a:pPr>
            <a:r>
              <a:rPr lang="cs-CZ" dirty="0"/>
              <a:t>Schválen usnesením vlády 16. září 2019</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Období od roku 2020 do 2024 </a:t>
            </a:r>
          </a:p>
          <a:p>
            <a:pPr marL="846900" lvl="2" indent="-342900"/>
            <a:r>
              <a:rPr lang="cs-CZ" dirty="0"/>
              <a:t>Zahájení řízené implementace AMM (</a:t>
            </a:r>
            <a:r>
              <a:rPr lang="cs-CZ" dirty="0" err="1"/>
              <a:t>automated</a:t>
            </a:r>
            <a:r>
              <a:rPr lang="cs-CZ" dirty="0"/>
              <a:t> </a:t>
            </a:r>
            <a:r>
              <a:rPr lang="cs-CZ" dirty="0" err="1"/>
              <a:t>metering</a:t>
            </a:r>
            <a:r>
              <a:rPr lang="cs-CZ" dirty="0"/>
              <a:t> management).</a:t>
            </a:r>
          </a:p>
          <a:p>
            <a:pPr marL="342900" indent="-342900">
              <a:buFont typeface="Arial" panose="020B0604020202020204" pitchFamily="34" charset="0"/>
              <a:buChar char="•"/>
            </a:pPr>
            <a:r>
              <a:rPr lang="cs-CZ" dirty="0"/>
              <a:t>Období od roku 2025 do 2030 </a:t>
            </a:r>
          </a:p>
          <a:p>
            <a:pPr marL="846900" lvl="2" indent="-342900"/>
            <a:r>
              <a:rPr lang="cs-CZ" dirty="0"/>
              <a:t>Očekávaná plošná implementace AMM. </a:t>
            </a:r>
          </a:p>
          <a:p>
            <a:pPr marL="342900" indent="-342900">
              <a:buFont typeface="Arial" panose="020B0604020202020204" pitchFamily="34" charset="0"/>
              <a:buChar char="•"/>
            </a:pPr>
            <a:r>
              <a:rPr lang="cs-CZ" dirty="0"/>
              <a:t>Období od roku 2031 do 2040</a:t>
            </a:r>
          </a:p>
          <a:p>
            <a:pPr marL="846900" lvl="2" indent="-342900"/>
            <a:r>
              <a:rPr lang="cs-CZ" dirty="0"/>
              <a:t>Plošná implementace AMM je dokončena. Chytrá síť včetně navazujících informačních a komunikačních systémů je plně využívána, provozování energetického systému je plně automatizováno.</a:t>
            </a:r>
          </a:p>
          <a:p>
            <a:pPr marL="342900" indent="-342900">
              <a:buFont typeface="Arial" panose="020B0604020202020204" pitchFamily="34" charset="0"/>
              <a:buChar char="•"/>
            </a:pPr>
            <a:endParaRPr lang="cs-CZ" dirty="0"/>
          </a:p>
        </p:txBody>
      </p:sp>
      <p:sp>
        <p:nvSpPr>
          <p:cNvPr id="6" name="Nadpis 5">
            <a:extLst>
              <a:ext uri="{FF2B5EF4-FFF2-40B4-BE49-F238E27FC236}">
                <a16:creationId xmlns:a16="http://schemas.microsoft.com/office/drawing/2014/main" id="{984912EA-FF15-AE4C-ACB4-C65E13D79B45}"/>
              </a:ext>
            </a:extLst>
          </p:cNvPr>
          <p:cNvSpPr>
            <a:spLocks noGrp="1"/>
          </p:cNvSpPr>
          <p:nvPr>
            <p:ph type="title"/>
          </p:nvPr>
        </p:nvSpPr>
        <p:spPr/>
        <p:txBody>
          <a:bodyPr/>
          <a:lstStyle/>
          <a:p>
            <a:r>
              <a:rPr lang="cs-CZ" dirty="0"/>
              <a:t>NAP SG</a:t>
            </a:r>
          </a:p>
        </p:txBody>
      </p:sp>
      <p:sp>
        <p:nvSpPr>
          <p:cNvPr id="7" name="Zástupný symbol pro datum 6">
            <a:extLst>
              <a:ext uri="{FF2B5EF4-FFF2-40B4-BE49-F238E27FC236}">
                <a16:creationId xmlns:a16="http://schemas.microsoft.com/office/drawing/2014/main" id="{D6B0F4A2-1AC3-6F1F-3A82-E0D255DBEBA5}"/>
              </a:ext>
            </a:extLst>
          </p:cNvPr>
          <p:cNvSpPr>
            <a:spLocks noGrp="1"/>
          </p:cNvSpPr>
          <p:nvPr>
            <p:ph type="dt" sz="half" idx="10"/>
          </p:nvPr>
        </p:nvSpPr>
        <p:spPr/>
        <p:txBody>
          <a:bodyPr/>
          <a:lstStyle/>
          <a:p>
            <a:fld id="{C919A0DE-6B24-CE42-9622-A1B5CEA40F51}" type="datetime1">
              <a:rPr lang="cs-CZ" smtClean="0"/>
              <a:t>07.02.2024</a:t>
            </a:fld>
            <a:endParaRPr lang="cs-CZ" dirty="0"/>
          </a:p>
        </p:txBody>
      </p:sp>
    </p:spTree>
    <p:extLst>
      <p:ext uri="{BB962C8B-B14F-4D97-AF65-F5344CB8AC3E}">
        <p14:creationId xmlns:p14="http://schemas.microsoft.com/office/powerpoint/2010/main" val="51853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1F3AB29-875C-9EAE-65A8-A648E2D17135}"/>
              </a:ext>
            </a:extLst>
          </p:cNvPr>
          <p:cNvSpPr>
            <a:spLocks noGrp="1"/>
          </p:cNvSpPr>
          <p:nvPr>
            <p:ph type="title"/>
          </p:nvPr>
        </p:nvSpPr>
        <p:spPr/>
        <p:txBody>
          <a:bodyPr/>
          <a:lstStyle/>
          <a:p>
            <a:r>
              <a:rPr lang="cs-CZ" dirty="0"/>
              <a:t>Závěr</a:t>
            </a:r>
          </a:p>
        </p:txBody>
      </p:sp>
    </p:spTree>
    <p:extLst>
      <p:ext uri="{BB962C8B-B14F-4D97-AF65-F5344CB8AC3E}">
        <p14:creationId xmlns:p14="http://schemas.microsoft.com/office/powerpoint/2010/main" val="337880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70FB171F-1432-7300-8F02-05800372E0AF}"/>
              </a:ext>
            </a:extLst>
          </p:cNvPr>
          <p:cNvSpPr>
            <a:spLocks noGrp="1"/>
          </p:cNvSpPr>
          <p:nvPr>
            <p:ph idx="1"/>
          </p:nvPr>
        </p:nvSpPr>
        <p:spPr>
          <a:xfrm>
            <a:off x="623887" y="1485901"/>
            <a:ext cx="10944213" cy="4572000"/>
          </a:xfrm>
        </p:spPr>
        <p:txBody>
          <a:bodyPr>
            <a:normAutofit/>
          </a:bodyPr>
          <a:lstStyle/>
          <a:p>
            <a:pPr marL="342900" indent="-342900">
              <a:buFont typeface="Arial" panose="020B0604020202020204" pitchFamily="34" charset="0"/>
              <a:buChar char="•"/>
            </a:pPr>
            <a:r>
              <a:rPr lang="cs-CZ" dirty="0"/>
              <a:t>Závazek směřovat k udržitelnému, digitalizovanému, integrovanému a elektrifikovanému energetickému systému</a:t>
            </a:r>
          </a:p>
          <a:p>
            <a:pPr marL="342900" indent="-342900">
              <a:buFont typeface="Arial" panose="020B0604020202020204" pitchFamily="34" charset="0"/>
              <a:buChar char="•"/>
            </a:pPr>
            <a:r>
              <a:rPr lang="cs-CZ" dirty="0"/>
              <a:t>Požadavek na transformaci energetického systému</a:t>
            </a:r>
          </a:p>
          <a:p>
            <a:pPr marL="594900" lvl="1" indent="-342900"/>
            <a:r>
              <a:rPr lang="cs-CZ" dirty="0"/>
              <a:t>Jednotný trh s energií</a:t>
            </a:r>
          </a:p>
          <a:p>
            <a:pPr marL="594900" lvl="1" indent="-342900"/>
            <a:r>
              <a:rPr lang="cs-CZ" dirty="0"/>
              <a:t>Zajištění energetické bezpečnosti</a:t>
            </a:r>
          </a:p>
          <a:p>
            <a:pPr marL="594900" lvl="1" indent="-342900"/>
            <a:r>
              <a:rPr lang="cs-CZ" dirty="0"/>
              <a:t>Posílení práv spotřebitelů</a:t>
            </a:r>
          </a:p>
          <a:p>
            <a:pPr marL="594900" lvl="1" indent="-342900"/>
            <a:r>
              <a:rPr lang="cs-CZ" dirty="0" err="1"/>
              <a:t>Mitigace</a:t>
            </a:r>
            <a:r>
              <a:rPr lang="cs-CZ" dirty="0"/>
              <a:t> klimatické změny</a:t>
            </a:r>
          </a:p>
          <a:p>
            <a:pPr marL="342900" indent="-342900">
              <a:buFont typeface="Arial" panose="020B0604020202020204" pitchFamily="34" charset="0"/>
              <a:buChar char="•"/>
            </a:pPr>
            <a:r>
              <a:rPr lang="cs-CZ" dirty="0"/>
              <a:t>Česká republika je v otázce sítě silně paternalistická a tradicionalistická</a:t>
            </a:r>
          </a:p>
          <a:p>
            <a:pPr marL="342900" indent="-342900">
              <a:buFont typeface="Arial" panose="020B0604020202020204" pitchFamily="34" charset="0"/>
              <a:buChar char="•"/>
            </a:pPr>
            <a:r>
              <a:rPr lang="cs-CZ" dirty="0"/>
              <a:t>Vyhláška o měření elektřiny</a:t>
            </a:r>
          </a:p>
          <a:p>
            <a:pPr marL="342900" indent="-342900">
              <a:buFont typeface="Arial" panose="020B0604020202020204" pitchFamily="34" charset="0"/>
              <a:buChar char="•"/>
            </a:pPr>
            <a:r>
              <a:rPr lang="cs-CZ" dirty="0"/>
              <a:t>Klíčový předpoklad pro energetickou transformaci</a:t>
            </a:r>
          </a:p>
          <a:p>
            <a:pPr marL="342900" indent="-342900">
              <a:buFont typeface="Arial" panose="020B0604020202020204" pitchFamily="34" charset="0"/>
              <a:buChar char="•"/>
            </a:pPr>
            <a:endParaRPr lang="cs-CZ" dirty="0"/>
          </a:p>
        </p:txBody>
      </p:sp>
      <p:sp>
        <p:nvSpPr>
          <p:cNvPr id="2" name="Zástupný symbol pro číslo snímku 1">
            <a:extLst>
              <a:ext uri="{FF2B5EF4-FFF2-40B4-BE49-F238E27FC236}">
                <a16:creationId xmlns:a16="http://schemas.microsoft.com/office/drawing/2014/main" id="{D720A148-8840-879C-BFCC-64E821346764}"/>
              </a:ext>
            </a:extLst>
          </p:cNvPr>
          <p:cNvSpPr>
            <a:spLocks noGrp="1"/>
          </p:cNvSpPr>
          <p:nvPr>
            <p:ph type="sldNum" sz="quarter" idx="12"/>
          </p:nvPr>
        </p:nvSpPr>
        <p:spPr/>
        <p:txBody>
          <a:bodyPr/>
          <a:lstStyle/>
          <a:p>
            <a:fld id="{45AB0D2D-30EE-480B-8EC3-7B7F6EF72821}" type="slidenum">
              <a:rPr lang="cs-CZ" smtClean="0"/>
              <a:pPr/>
              <a:t>24</a:t>
            </a:fld>
            <a:endParaRPr lang="cs-CZ" dirty="0"/>
          </a:p>
        </p:txBody>
      </p:sp>
      <p:sp>
        <p:nvSpPr>
          <p:cNvPr id="3" name="Zástupný symbol pro zápatí 2">
            <a:extLst>
              <a:ext uri="{FF2B5EF4-FFF2-40B4-BE49-F238E27FC236}">
                <a16:creationId xmlns:a16="http://schemas.microsoft.com/office/drawing/2014/main" id="{9E5FA6DA-44E3-222A-DDB4-3B48FD176DE8}"/>
              </a:ext>
            </a:extLst>
          </p:cNvPr>
          <p:cNvSpPr>
            <a:spLocks noGrp="1"/>
          </p:cNvSpPr>
          <p:nvPr>
            <p:ph type="ftr" sz="quarter" idx="11"/>
          </p:nvPr>
        </p:nvSpPr>
        <p:spPr/>
        <p:txBody>
          <a:bodyPr/>
          <a:lstStyle/>
          <a:p>
            <a:r>
              <a:rPr lang="cs-CZ"/>
              <a:t>AV ČR - Ústav státu a práva</a:t>
            </a:r>
            <a:endParaRPr lang="cs-CZ" dirty="0"/>
          </a:p>
        </p:txBody>
      </p:sp>
      <p:sp>
        <p:nvSpPr>
          <p:cNvPr id="6" name="Nadpis 5">
            <a:extLst>
              <a:ext uri="{FF2B5EF4-FFF2-40B4-BE49-F238E27FC236}">
                <a16:creationId xmlns:a16="http://schemas.microsoft.com/office/drawing/2014/main" id="{B414F5A3-B3CC-260D-AE53-4043E46509A0}"/>
              </a:ext>
            </a:extLst>
          </p:cNvPr>
          <p:cNvSpPr>
            <a:spLocks noGrp="1"/>
          </p:cNvSpPr>
          <p:nvPr>
            <p:ph type="title"/>
          </p:nvPr>
        </p:nvSpPr>
        <p:spPr/>
        <p:txBody>
          <a:bodyPr/>
          <a:lstStyle/>
          <a:p>
            <a:r>
              <a:rPr lang="cs-CZ" dirty="0"/>
              <a:t>Shrnutí </a:t>
            </a:r>
          </a:p>
        </p:txBody>
      </p:sp>
      <p:sp>
        <p:nvSpPr>
          <p:cNvPr id="7" name="Zástupný symbol pro datum 6">
            <a:extLst>
              <a:ext uri="{FF2B5EF4-FFF2-40B4-BE49-F238E27FC236}">
                <a16:creationId xmlns:a16="http://schemas.microsoft.com/office/drawing/2014/main" id="{36B193E0-A39A-F0CA-46A7-12F5D5CB522E}"/>
              </a:ext>
            </a:extLst>
          </p:cNvPr>
          <p:cNvSpPr>
            <a:spLocks noGrp="1"/>
          </p:cNvSpPr>
          <p:nvPr>
            <p:ph type="dt" sz="half" idx="10"/>
          </p:nvPr>
        </p:nvSpPr>
        <p:spPr/>
        <p:txBody>
          <a:bodyPr/>
          <a:lstStyle/>
          <a:p>
            <a:fld id="{4FBCF32E-5C59-4E48-BC83-9876140AEBC9}" type="datetime1">
              <a:rPr lang="cs-CZ" smtClean="0"/>
              <a:t>07.02.2024</a:t>
            </a:fld>
            <a:endParaRPr lang="cs-CZ" dirty="0"/>
          </a:p>
        </p:txBody>
      </p:sp>
    </p:spTree>
    <p:extLst>
      <p:ext uri="{BB962C8B-B14F-4D97-AF65-F5344CB8AC3E}">
        <p14:creationId xmlns:p14="http://schemas.microsoft.com/office/powerpoint/2010/main" val="337548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obrázku 8">
            <a:extLst>
              <a:ext uri="{FF2B5EF4-FFF2-40B4-BE49-F238E27FC236}">
                <a16:creationId xmlns:a16="http://schemas.microsoft.com/office/drawing/2014/main" id="{B56AC223-E451-450A-8B36-B9ABBF95DD6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p:blipFill>
        <p:spPr>
          <a:xfrm>
            <a:off x="6525895" y="5137762"/>
            <a:ext cx="635024" cy="920137"/>
          </a:xfrm>
          <a:prstGeom prst="rect">
            <a:avLst/>
          </a:prstGeom>
        </p:spPr>
      </p:pic>
      <p:sp>
        <p:nvSpPr>
          <p:cNvPr id="2" name="Podnadpis 1">
            <a:extLst>
              <a:ext uri="{FF2B5EF4-FFF2-40B4-BE49-F238E27FC236}">
                <a16:creationId xmlns:a16="http://schemas.microsoft.com/office/drawing/2014/main" id="{2C5BCEE8-BF1B-45B0-965C-4FC3D0AC2E60}"/>
              </a:ext>
            </a:extLst>
          </p:cNvPr>
          <p:cNvSpPr>
            <a:spLocks noGrp="1"/>
          </p:cNvSpPr>
          <p:nvPr>
            <p:ph type="body" sz="quarter" idx="11"/>
          </p:nvPr>
        </p:nvSpPr>
        <p:spPr/>
        <p:txBody>
          <a:bodyPr/>
          <a:lstStyle/>
          <a:p>
            <a:r>
              <a:rPr lang="cs-CZ" dirty="0"/>
              <a:t>Mgr. Michaela Holíková</a:t>
            </a:r>
          </a:p>
          <a:p>
            <a:r>
              <a:rPr lang="cs-CZ" dirty="0" err="1"/>
              <a:t>Associate</a:t>
            </a:r>
            <a:endParaRPr lang="cs-CZ" dirty="0"/>
          </a:p>
          <a:p>
            <a:r>
              <a:rPr lang="cs-CZ" dirty="0" err="1"/>
              <a:t>holikova@rowan.legal</a:t>
            </a:r>
            <a:endParaRPr lang="cs-CZ" dirty="0"/>
          </a:p>
        </p:txBody>
      </p:sp>
      <p:sp>
        <p:nvSpPr>
          <p:cNvPr id="3" name="Nadpis 2">
            <a:extLst>
              <a:ext uri="{FF2B5EF4-FFF2-40B4-BE49-F238E27FC236}">
                <a16:creationId xmlns:a16="http://schemas.microsoft.com/office/drawing/2014/main" id="{E7373511-D83A-4931-8132-355FA9138D6B}"/>
              </a:ext>
            </a:extLst>
          </p:cNvPr>
          <p:cNvSpPr>
            <a:spLocks noGrp="1"/>
          </p:cNvSpPr>
          <p:nvPr>
            <p:ph type="ctrTitle"/>
          </p:nvPr>
        </p:nvSpPr>
        <p:spPr>
          <a:xfrm>
            <a:off x="622800" y="549275"/>
            <a:ext cx="5004749" cy="1260000"/>
          </a:xfrm>
        </p:spPr>
        <p:txBody>
          <a:bodyPr/>
          <a:lstStyle/>
          <a:p>
            <a:r>
              <a:rPr lang="cs-CZ" dirty="0"/>
              <a:t>Děkuji</a:t>
            </a:r>
            <a:br>
              <a:rPr lang="cs-CZ" dirty="0"/>
            </a:br>
            <a:r>
              <a:rPr lang="cs-CZ" dirty="0"/>
              <a:t>za pozornost</a:t>
            </a:r>
          </a:p>
        </p:txBody>
      </p:sp>
      <p:pic>
        <p:nvPicPr>
          <p:cNvPr id="7" name="Zástupný symbol obrázku 6">
            <a:extLst>
              <a:ext uri="{FF2B5EF4-FFF2-40B4-BE49-F238E27FC236}">
                <a16:creationId xmlns:a16="http://schemas.microsoft.com/office/drawing/2014/main" id="{20D838F1-264C-48F4-8599-FF940D1609D1}"/>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l="5694" r="5694"/>
          <a:stretch>
            <a:fillRect/>
          </a:stretch>
        </p:blipFill>
        <p:spPr>
          <a:xfrm>
            <a:off x="8659491" y="5137762"/>
            <a:ext cx="778248" cy="778248"/>
          </a:xfrm>
        </p:spPr>
      </p:pic>
      <p:pic>
        <p:nvPicPr>
          <p:cNvPr id="14" name="Zástupný symbol obrázku 13">
            <a:extLst>
              <a:ext uri="{FF2B5EF4-FFF2-40B4-BE49-F238E27FC236}">
                <a16:creationId xmlns:a16="http://schemas.microsoft.com/office/drawing/2014/main" id="{FBF31E9C-6FEC-439D-A951-04C0A8BA20E9}"/>
              </a:ext>
            </a:extLst>
          </p:cNvPr>
          <p:cNvPicPr>
            <a:picLocks noGrp="1" noChangeAspect="1"/>
          </p:cNvPicPr>
          <p:nvPr>
            <p:ph type="pic" sz="quarter" idx="10"/>
          </p:nvPr>
        </p:nvPicPr>
        <p:blipFill>
          <a:blip r:embed="rId4" cstate="hqprint">
            <a:extLst>
              <a:ext uri="{28A0092B-C50C-407E-A947-70E740481C1C}">
                <a14:useLocalDpi xmlns:a14="http://schemas.microsoft.com/office/drawing/2010/main" val="0"/>
              </a:ext>
            </a:extLst>
          </a:blip>
          <a:srcRect l="4820" r="4820"/>
          <a:stretch/>
        </p:blipFill>
        <p:spPr>
          <a:xfrm>
            <a:off x="8554672" y="5070014"/>
            <a:ext cx="987886" cy="987886"/>
          </a:xfrm>
        </p:spPr>
      </p:pic>
      <p:pic>
        <p:nvPicPr>
          <p:cNvPr id="8" name="Obrázek 7">
            <a:extLst>
              <a:ext uri="{FF2B5EF4-FFF2-40B4-BE49-F238E27FC236}">
                <a16:creationId xmlns:a16="http://schemas.microsoft.com/office/drawing/2014/main" id="{9C36AC23-5BCC-4392-BE7C-27DFC9BD568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334028" y="5172426"/>
            <a:ext cx="1095606" cy="919818"/>
          </a:xfrm>
          <a:prstGeom prst="rect">
            <a:avLst/>
          </a:prstGeom>
        </p:spPr>
      </p:pic>
    </p:spTree>
    <p:extLst>
      <p:ext uri="{BB962C8B-B14F-4D97-AF65-F5344CB8AC3E}">
        <p14:creationId xmlns:p14="http://schemas.microsoft.com/office/powerpoint/2010/main" val="254081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3</a:t>
            </a:fld>
            <a:endParaRPr lang="cs-CZ" sz="1000" dirty="0"/>
          </a:p>
        </p:txBody>
      </p:sp>
      <p:sp>
        <p:nvSpPr>
          <p:cNvPr id="20" name="Nadpis 1">
            <a:extLst>
              <a:ext uri="{FF2B5EF4-FFF2-40B4-BE49-F238E27FC236}">
                <a16:creationId xmlns:a16="http://schemas.microsoft.com/office/drawing/2014/main" id="{F0BD2830-06E2-4C0A-BF55-145892676A83}"/>
              </a:ext>
            </a:extLst>
          </p:cNvPr>
          <p:cNvSpPr>
            <a:spLocks noGrp="1"/>
          </p:cNvSpPr>
          <p:nvPr>
            <p:ph type="title"/>
          </p:nvPr>
        </p:nvSpPr>
        <p:spPr>
          <a:xfrm>
            <a:off x="623886" y="418999"/>
            <a:ext cx="10944225" cy="1080000"/>
          </a:xfrm>
        </p:spPr>
        <p:txBody>
          <a:bodyPr>
            <a:normAutofit/>
          </a:bodyPr>
          <a:lstStyle/>
          <a:p>
            <a:r>
              <a:rPr lang="cs-CZ" dirty="0"/>
              <a:t>Energetika 4.0</a:t>
            </a:r>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51078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2200" dirty="0"/>
              <a:t>Průmyslová revoluce</a:t>
            </a:r>
          </a:p>
          <a:p>
            <a:pPr marL="285750" indent="-285750">
              <a:lnSpc>
                <a:spcPct val="150000"/>
              </a:lnSpc>
              <a:buFont typeface="Arial" panose="020B0604020202020204" pitchFamily="34" charset="0"/>
              <a:buChar char="•"/>
            </a:pPr>
            <a:r>
              <a:rPr lang="cs-CZ" sz="2200" dirty="0"/>
              <a:t>Sektor energetiky prochází zásadními změnami</a:t>
            </a:r>
          </a:p>
          <a:p>
            <a:pPr marL="285750" indent="-285750">
              <a:lnSpc>
                <a:spcPct val="150000"/>
              </a:lnSpc>
              <a:buFont typeface="Arial" panose="020B0604020202020204" pitchFamily="34" charset="0"/>
              <a:buChar char="•"/>
            </a:pPr>
            <a:r>
              <a:rPr lang="cs-CZ" sz="2200" dirty="0"/>
              <a:t>Motivace:</a:t>
            </a:r>
          </a:p>
          <a:p>
            <a:pPr marL="742950" lvl="1" indent="-285750">
              <a:lnSpc>
                <a:spcPct val="150000"/>
              </a:lnSpc>
              <a:buFont typeface="Arial" panose="020B0604020202020204" pitchFamily="34" charset="0"/>
              <a:buChar char="•"/>
            </a:pPr>
            <a:r>
              <a:rPr lang="cs-CZ" sz="2200" dirty="0" err="1"/>
              <a:t>Mitigace</a:t>
            </a:r>
            <a:r>
              <a:rPr lang="cs-CZ" sz="2200" dirty="0"/>
              <a:t> klimatické změny</a:t>
            </a:r>
          </a:p>
          <a:p>
            <a:pPr marL="742950" lvl="1" indent="-285750">
              <a:lnSpc>
                <a:spcPct val="150000"/>
              </a:lnSpc>
              <a:buFont typeface="Arial" panose="020B0604020202020204" pitchFamily="34" charset="0"/>
              <a:buChar char="•"/>
            </a:pPr>
            <a:r>
              <a:rPr lang="cs-CZ" sz="2200" dirty="0"/>
              <a:t>Posílení energetické bezpečnosti</a:t>
            </a:r>
          </a:p>
          <a:p>
            <a:pPr marL="742950" lvl="1" indent="-285750">
              <a:lnSpc>
                <a:spcPct val="150000"/>
              </a:lnSpc>
              <a:buFont typeface="Arial" panose="020B0604020202020204" pitchFamily="34" charset="0"/>
              <a:buChar char="•"/>
            </a:pPr>
            <a:r>
              <a:rPr lang="cs-CZ" sz="2200" dirty="0"/>
              <a:t>Zajištění stability sítě</a:t>
            </a:r>
          </a:p>
          <a:p>
            <a:pPr marL="742950" lvl="1" indent="-285750">
              <a:lnSpc>
                <a:spcPct val="150000"/>
              </a:lnSpc>
              <a:buFont typeface="Arial" panose="020B0604020202020204" pitchFamily="34" charset="0"/>
              <a:buChar char="•"/>
            </a:pPr>
            <a:r>
              <a:rPr lang="cs-CZ" sz="2200" dirty="0"/>
              <a:t>Předcházení extrémní volatilitě cen</a:t>
            </a:r>
          </a:p>
          <a:p>
            <a:pPr marL="742950" lvl="1" indent="-285750">
              <a:lnSpc>
                <a:spcPct val="150000"/>
              </a:lnSpc>
              <a:buFont typeface="Arial" panose="020B0604020202020204" pitchFamily="34" charset="0"/>
              <a:buChar char="•"/>
            </a:pPr>
            <a:r>
              <a:rPr lang="cs-CZ" sz="2200" dirty="0"/>
              <a:t>Urgentní potřeba snížení energetické závislosti na fosilních palivech</a:t>
            </a:r>
          </a:p>
          <a:p>
            <a:pPr marL="285750" indent="-285750">
              <a:lnSpc>
                <a:spcPct val="150000"/>
              </a:lnSpc>
              <a:buFont typeface="Arial" panose="020B0604020202020204" pitchFamily="34" charset="0"/>
              <a:buChar char="•"/>
            </a:pPr>
            <a:r>
              <a:rPr lang="cs-CZ" sz="2200" dirty="0"/>
              <a:t>Energetická transformace</a:t>
            </a:r>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4AEE8477-0205-FC43-BD53-58667924A7B2}" type="datetime1">
              <a:rPr lang="cs-CZ" smtClean="0"/>
              <a:t>07.02.2024</a:t>
            </a:fld>
            <a:endParaRPr lang="cs-CZ" dirty="0"/>
          </a:p>
        </p:txBody>
      </p:sp>
    </p:spTree>
    <p:extLst>
      <p:ext uri="{BB962C8B-B14F-4D97-AF65-F5344CB8AC3E}">
        <p14:creationId xmlns:p14="http://schemas.microsoft.com/office/powerpoint/2010/main" val="313879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4</a:t>
            </a:fld>
            <a:endParaRPr lang="cs-CZ" sz="1000" dirty="0"/>
          </a:p>
        </p:txBody>
      </p:sp>
      <p:sp>
        <p:nvSpPr>
          <p:cNvPr id="20" name="Nadpis 1">
            <a:extLst>
              <a:ext uri="{FF2B5EF4-FFF2-40B4-BE49-F238E27FC236}">
                <a16:creationId xmlns:a16="http://schemas.microsoft.com/office/drawing/2014/main" id="{F0BD2830-06E2-4C0A-BF55-145892676A83}"/>
              </a:ext>
            </a:extLst>
          </p:cNvPr>
          <p:cNvSpPr>
            <a:spLocks noGrp="1"/>
          </p:cNvSpPr>
          <p:nvPr>
            <p:ph type="title"/>
          </p:nvPr>
        </p:nvSpPr>
        <p:spPr>
          <a:xfrm>
            <a:off x="623886" y="418999"/>
            <a:ext cx="10944225" cy="1080000"/>
          </a:xfrm>
        </p:spPr>
        <p:txBody>
          <a:bodyPr>
            <a:normAutofit/>
          </a:bodyPr>
          <a:lstStyle/>
          <a:p>
            <a:r>
              <a:rPr lang="cs-CZ" dirty="0"/>
              <a:t>Energetika 4.0</a:t>
            </a:r>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51078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2200" dirty="0"/>
              <a:t>Zelená dohoda pro Evropu postavila Evropskou unii na cestě ke klimatické neutralitě do roku 2050</a:t>
            </a:r>
          </a:p>
          <a:p>
            <a:pPr marL="285750" indent="-285750">
              <a:lnSpc>
                <a:spcPct val="150000"/>
              </a:lnSpc>
              <a:buFont typeface="Arial" panose="020B0604020202020204" pitchFamily="34" charset="0"/>
              <a:buChar char="•"/>
            </a:pPr>
            <a:r>
              <a:rPr lang="cs-CZ" sz="2200" dirty="0"/>
              <a:t>Transformace energetického sektoru je nezbytná k dosažení klimatické neutrality do roku 2050</a:t>
            </a:r>
          </a:p>
          <a:p>
            <a:pPr marL="285750" indent="-285750">
              <a:lnSpc>
                <a:spcPct val="150000"/>
              </a:lnSpc>
              <a:buFont typeface="Arial" panose="020B0604020202020204" pitchFamily="34" charset="0"/>
              <a:buChar char="•"/>
            </a:pPr>
            <a:r>
              <a:rPr lang="cs-CZ" sz="2200" dirty="0"/>
              <a:t>Emise skleníkových plynů konstantně klesají, nicméně energetika je stále největším znečišťovatelem:</a:t>
            </a:r>
          </a:p>
          <a:p>
            <a:pPr marL="742950" lvl="1" indent="-285750">
              <a:lnSpc>
                <a:spcPct val="150000"/>
              </a:lnSpc>
              <a:buFont typeface="Arial" panose="020B0604020202020204" pitchFamily="34" charset="0"/>
              <a:buChar char="•"/>
            </a:pPr>
            <a:r>
              <a:rPr lang="cs-CZ" sz="2200" dirty="0"/>
              <a:t>30% podíl CO2 v rámci EU, rok 2018</a:t>
            </a:r>
          </a:p>
          <a:p>
            <a:pPr marL="742950" lvl="1" indent="-285750">
              <a:lnSpc>
                <a:spcPct val="150000"/>
              </a:lnSpc>
              <a:buFont typeface="Arial" panose="020B0604020202020204" pitchFamily="34" charset="0"/>
              <a:buChar char="•"/>
            </a:pPr>
            <a:r>
              <a:rPr lang="cs-CZ" sz="2200" dirty="0"/>
              <a:t>40% podíl CO2 v rámci ČR, rok 2018</a:t>
            </a:r>
          </a:p>
          <a:p>
            <a:pPr>
              <a:lnSpc>
                <a:spcPct val="150000"/>
              </a:lnSpc>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C5259C1C-80A5-4A4E-9784-2530153A964A}" type="datetime1">
              <a:rPr lang="cs-CZ" smtClean="0"/>
              <a:t>07.02.2024</a:t>
            </a:fld>
            <a:endParaRPr lang="cs-CZ" dirty="0"/>
          </a:p>
        </p:txBody>
      </p:sp>
    </p:spTree>
    <p:extLst>
      <p:ext uri="{BB962C8B-B14F-4D97-AF65-F5344CB8AC3E}">
        <p14:creationId xmlns:p14="http://schemas.microsoft.com/office/powerpoint/2010/main" val="353163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5</a:t>
            </a:fld>
            <a:endParaRPr lang="cs-CZ" sz="1000" dirty="0"/>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104522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CD85F2C7-01F0-874F-A599-92F35F75F011}" type="datetime1">
              <a:rPr lang="cs-CZ" smtClean="0"/>
              <a:t>07.02.2024</a:t>
            </a:fld>
            <a:endParaRPr lang="cs-CZ" dirty="0"/>
          </a:p>
        </p:txBody>
      </p:sp>
      <p:pic>
        <p:nvPicPr>
          <p:cNvPr id="1026" name="Picture 2" descr="Emise skleníkových plynů v EU podle sektorů">
            <a:hlinkClick r:id="rId3"/>
            <a:extLst>
              <a:ext uri="{FF2B5EF4-FFF2-40B4-BE49-F238E27FC236}">
                <a16:creationId xmlns:a16="http://schemas.microsoft.com/office/drawing/2014/main" id="{0B746FE6-1D3F-B61E-9A37-2A9B4CFD4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9"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8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6</a:t>
            </a:fld>
            <a:endParaRPr lang="cs-CZ" sz="1000" dirty="0"/>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104522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020D5445-CDE7-9E41-88C7-C6C0B1E46231}" type="datetime1">
              <a:rPr lang="cs-CZ" smtClean="0"/>
              <a:t>07.02.2024</a:t>
            </a:fld>
            <a:endParaRPr lang="cs-CZ" dirty="0"/>
          </a:p>
        </p:txBody>
      </p:sp>
      <p:pic>
        <p:nvPicPr>
          <p:cNvPr id="2050" name="Picture 2" descr="Emise skleníkových plynů v ČR podle sektorů">
            <a:hlinkClick r:id="rId3"/>
            <a:extLst>
              <a:ext uri="{FF2B5EF4-FFF2-40B4-BE49-F238E27FC236}">
                <a16:creationId xmlns:a16="http://schemas.microsoft.com/office/drawing/2014/main" id="{8E58BE2E-C374-5DC2-2C29-967D3AD68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9" y="20849"/>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9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7</a:t>
            </a:fld>
            <a:endParaRPr lang="cs-CZ" sz="1000" dirty="0"/>
          </a:p>
        </p:txBody>
      </p:sp>
      <p:sp>
        <p:nvSpPr>
          <p:cNvPr id="20" name="Nadpis 1">
            <a:extLst>
              <a:ext uri="{FF2B5EF4-FFF2-40B4-BE49-F238E27FC236}">
                <a16:creationId xmlns:a16="http://schemas.microsoft.com/office/drawing/2014/main" id="{F0BD2830-06E2-4C0A-BF55-145892676A83}"/>
              </a:ext>
            </a:extLst>
          </p:cNvPr>
          <p:cNvSpPr>
            <a:spLocks noGrp="1"/>
          </p:cNvSpPr>
          <p:nvPr>
            <p:ph type="title"/>
          </p:nvPr>
        </p:nvSpPr>
        <p:spPr>
          <a:xfrm>
            <a:off x="623886" y="418999"/>
            <a:ext cx="10944225" cy="1080000"/>
          </a:xfrm>
        </p:spPr>
        <p:txBody>
          <a:bodyPr>
            <a:normAutofit/>
          </a:bodyPr>
          <a:lstStyle/>
          <a:p>
            <a:r>
              <a:rPr lang="cs-CZ" dirty="0"/>
              <a:t>Energetická transformace</a:t>
            </a:r>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104522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ACD57914-FDA5-A74C-9FC6-CE0B66C002F4}" type="datetime1">
              <a:rPr lang="cs-CZ" smtClean="0"/>
              <a:t>07.02.2024</a:t>
            </a:fld>
            <a:endParaRPr lang="cs-CZ" dirty="0"/>
          </a:p>
        </p:txBody>
      </p:sp>
      <p:sp>
        <p:nvSpPr>
          <p:cNvPr id="5" name="TextovéPole 4">
            <a:extLst>
              <a:ext uri="{FF2B5EF4-FFF2-40B4-BE49-F238E27FC236}">
                <a16:creationId xmlns:a16="http://schemas.microsoft.com/office/drawing/2014/main" id="{0599228D-244A-466C-342B-63ADC0734F95}"/>
              </a:ext>
            </a:extLst>
          </p:cNvPr>
          <p:cNvSpPr txBox="1"/>
          <p:nvPr/>
        </p:nvSpPr>
        <p:spPr>
          <a:xfrm>
            <a:off x="897367" y="1346521"/>
            <a:ext cx="10169032" cy="4092211"/>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200" b="0" i="0" u="none" strike="noStrike" kern="1200" cap="none" spc="0" normalizeH="0" baseline="0" noProof="0" dirty="0">
                <a:ln>
                  <a:noFill/>
                </a:ln>
                <a:solidFill>
                  <a:srgbClr val="283F50"/>
                </a:solidFill>
                <a:effectLst/>
                <a:uLnTx/>
                <a:uFillTx/>
                <a:latin typeface="Arial" panose="020B0604020202020204"/>
                <a:ea typeface="+mn-ea"/>
                <a:cs typeface="+mn-cs"/>
              </a:rPr>
              <a:t>Klíčové prvky energetické transformace</a:t>
            </a:r>
          </a:p>
          <a:p>
            <a:pPr marR="0" lvl="0" algn="l" defTabSz="914400" rtl="0" eaLnBrk="1" fontAlgn="auto" latinLnBrk="0" hangingPunct="1">
              <a:lnSpc>
                <a:spcPct val="150000"/>
              </a:lnSpc>
              <a:spcBef>
                <a:spcPts val="0"/>
              </a:spcBef>
              <a:spcAft>
                <a:spcPts val="0"/>
              </a:spcAft>
              <a:buClrTx/>
              <a:buSzTx/>
              <a:tabLst/>
              <a:defRPr/>
            </a:pPr>
            <a:endParaRPr kumimoji="0" lang="cs-CZ" sz="2200" b="0" i="0" u="none" strike="noStrike" kern="1200" cap="none" spc="0" normalizeH="0" baseline="0" noProof="0" dirty="0">
              <a:ln>
                <a:noFill/>
              </a:ln>
              <a:solidFill>
                <a:srgbClr val="283F5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200" b="0" i="0" u="none" strike="noStrike" kern="1200" cap="none" spc="0" normalizeH="0" baseline="0" noProof="0" dirty="0">
                <a:ln>
                  <a:noFill/>
                </a:ln>
                <a:solidFill>
                  <a:srgbClr val="283F50"/>
                </a:solidFill>
                <a:effectLst/>
                <a:uLnTx/>
                <a:uFillTx/>
                <a:latin typeface="Arial" panose="020B0604020202020204"/>
                <a:ea typeface="+mn-ea"/>
                <a:cs typeface="+mn-cs"/>
              </a:rPr>
              <a:t>Směrnice RED II</a:t>
            </a:r>
          </a:p>
          <a:p>
            <a:pPr marL="742950" lvl="1" indent="-285750">
              <a:lnSpc>
                <a:spcPct val="150000"/>
              </a:lnSpc>
              <a:buFont typeface="Arial" panose="020B0604020202020204" pitchFamily="34" charset="0"/>
              <a:buChar char="•"/>
              <a:defRPr/>
            </a:pPr>
            <a:r>
              <a:rPr lang="cs-CZ" sz="2200" dirty="0">
                <a:solidFill>
                  <a:srgbClr val="283F50"/>
                </a:solidFill>
                <a:latin typeface="Arial" panose="020B0604020202020204"/>
              </a:rPr>
              <a:t>32% podíl obnovitelné energie </a:t>
            </a:r>
          </a:p>
          <a:p>
            <a:pPr marL="742950" lvl="1" indent="-285750">
              <a:lnSpc>
                <a:spcPct val="150000"/>
              </a:lnSpc>
              <a:buFont typeface="Arial" panose="020B0604020202020204" pitchFamily="34" charset="0"/>
              <a:buChar char="•"/>
              <a:defRPr/>
            </a:pPr>
            <a:r>
              <a:rPr lang="cs-CZ" sz="2200" dirty="0">
                <a:solidFill>
                  <a:srgbClr val="283F50"/>
                </a:solidFill>
                <a:latin typeface="Arial" panose="020B0604020202020204"/>
              </a:rPr>
              <a:t>v celkové hrubé spotřebě EU</a:t>
            </a:r>
          </a:p>
          <a:p>
            <a:pPr marL="742950" lvl="1" indent="-285750">
              <a:lnSpc>
                <a:spcPct val="150000"/>
              </a:lnSpc>
              <a:buFont typeface="Arial" panose="020B0604020202020204" pitchFamily="34" charset="0"/>
              <a:buChar char="•"/>
              <a:defRPr/>
            </a:pPr>
            <a:r>
              <a:rPr lang="cs-CZ" sz="2200" dirty="0">
                <a:solidFill>
                  <a:srgbClr val="283F50"/>
                </a:solidFill>
                <a:latin typeface="Arial" panose="020B0604020202020204"/>
              </a:rPr>
              <a:t>do roku 2030</a:t>
            </a:r>
          </a:p>
          <a:p>
            <a:pPr lvl="1">
              <a:lnSpc>
                <a:spcPct val="150000"/>
              </a:lnSpc>
              <a:defRPr/>
            </a:pPr>
            <a:endParaRPr lang="cs-CZ" sz="2200" dirty="0">
              <a:solidFill>
                <a:srgbClr val="283F50"/>
              </a:solidFill>
              <a:latin typeface="Arial" panose="020B0604020202020204"/>
            </a:endParaRPr>
          </a:p>
          <a:p>
            <a:pPr marL="285750" indent="-285750">
              <a:lnSpc>
                <a:spcPct val="150000"/>
              </a:lnSpc>
              <a:buFont typeface="Arial" panose="020B0604020202020204" pitchFamily="34" charset="0"/>
              <a:buChar char="•"/>
              <a:defRPr/>
            </a:pPr>
            <a:r>
              <a:rPr kumimoji="0" lang="cs-CZ" sz="2200" b="0" i="0" u="none" strike="noStrike" kern="1200" cap="none" spc="0" normalizeH="0" baseline="0" noProof="0" dirty="0">
                <a:ln>
                  <a:noFill/>
                </a:ln>
                <a:solidFill>
                  <a:srgbClr val="283F50"/>
                </a:solidFill>
                <a:effectLst/>
                <a:uLnTx/>
                <a:uFillTx/>
                <a:latin typeface="Arial" panose="020B0604020202020204"/>
                <a:ea typeface="+mn-ea"/>
                <a:cs typeface="+mn-cs"/>
              </a:rPr>
              <a:t>Zapojení </a:t>
            </a:r>
            <a:r>
              <a:rPr lang="cs-CZ" sz="2200" dirty="0">
                <a:solidFill>
                  <a:srgbClr val="283F50"/>
                </a:solidFill>
                <a:latin typeface="Arial" panose="020B0604020202020204"/>
              </a:rPr>
              <a:t>tzv. PROSUMERS a ENERGETICKÝCH KOMUNIT</a:t>
            </a:r>
            <a:endParaRPr kumimoji="0" lang="cs-CZ" sz="2200" b="0" i="0" u="none" strike="noStrike" kern="1200" cap="none" spc="0" normalizeH="0" baseline="0" noProof="0" dirty="0">
              <a:ln>
                <a:noFill/>
              </a:ln>
              <a:solidFill>
                <a:srgbClr val="283F50"/>
              </a:solidFill>
              <a:effectLst/>
              <a:uLnTx/>
              <a:uFillTx/>
              <a:latin typeface="Arial" panose="020B0604020202020204"/>
              <a:ea typeface="+mn-ea"/>
              <a:cs typeface="+mn-cs"/>
            </a:endParaRPr>
          </a:p>
        </p:txBody>
      </p:sp>
      <p:grpSp>
        <p:nvGrpSpPr>
          <p:cNvPr id="8" name="Group 11">
            <a:extLst>
              <a:ext uri="{FF2B5EF4-FFF2-40B4-BE49-F238E27FC236}">
                <a16:creationId xmlns:a16="http://schemas.microsoft.com/office/drawing/2014/main" id="{6B42BF4F-EEC9-C20D-486B-46C673D2CC3C}"/>
              </a:ext>
            </a:extLst>
          </p:cNvPr>
          <p:cNvGrpSpPr/>
          <p:nvPr/>
        </p:nvGrpSpPr>
        <p:grpSpPr>
          <a:xfrm>
            <a:off x="6549874" y="1419268"/>
            <a:ext cx="4231713" cy="2913744"/>
            <a:chOff x="4157900" y="3588601"/>
            <a:chExt cx="2987133" cy="1526085"/>
          </a:xfrm>
        </p:grpSpPr>
        <p:sp>
          <p:nvSpPr>
            <p:cNvPr id="9" name="Rectangle: Rounded Corners 12">
              <a:extLst>
                <a:ext uri="{FF2B5EF4-FFF2-40B4-BE49-F238E27FC236}">
                  <a16:creationId xmlns:a16="http://schemas.microsoft.com/office/drawing/2014/main" id="{175FBB87-748F-B572-FCC1-76E67B3C5558}"/>
                </a:ext>
              </a:extLst>
            </p:cNvPr>
            <p:cNvSpPr/>
            <p:nvPr/>
          </p:nvSpPr>
          <p:spPr>
            <a:xfrm>
              <a:off x="4157900" y="3588601"/>
              <a:ext cx="2975967" cy="148798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cs-CZ"/>
            </a:p>
          </p:txBody>
        </p:sp>
        <p:sp>
          <p:nvSpPr>
            <p:cNvPr id="10" name="Rectangle: Rounded Corners 4">
              <a:extLst>
                <a:ext uri="{FF2B5EF4-FFF2-40B4-BE49-F238E27FC236}">
                  <a16:creationId xmlns:a16="http://schemas.microsoft.com/office/drawing/2014/main" id="{4325CD69-FA7A-1C0C-59F9-467BBF9FDC9A}"/>
                </a:ext>
              </a:extLst>
            </p:cNvPr>
            <p:cNvSpPr txBox="1"/>
            <p:nvPr/>
          </p:nvSpPr>
          <p:spPr>
            <a:xfrm>
              <a:off x="4256230" y="3713867"/>
              <a:ext cx="2888803" cy="1400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342900" lvl="0" indent="-342900" defTabSz="977900">
                <a:lnSpc>
                  <a:spcPct val="90000"/>
                </a:lnSpc>
                <a:spcBef>
                  <a:spcPct val="0"/>
                </a:spcBef>
                <a:spcAft>
                  <a:spcPct val="35000"/>
                </a:spcAft>
                <a:buFont typeface="Arial" panose="020B0604020202020204" pitchFamily="34" charset="0"/>
                <a:buChar char="•"/>
              </a:pPr>
              <a:r>
                <a:rPr lang="cs-CZ" sz="2200" b="1" dirty="0"/>
                <a:t>Obnovitelné zdroje energie</a:t>
              </a:r>
            </a:p>
            <a:p>
              <a:pPr marL="342900" lvl="0" indent="-342900" defTabSz="977900">
                <a:lnSpc>
                  <a:spcPct val="90000"/>
                </a:lnSpc>
                <a:spcBef>
                  <a:spcPct val="0"/>
                </a:spcBef>
                <a:spcAft>
                  <a:spcPct val="35000"/>
                </a:spcAft>
                <a:buFont typeface="Arial" panose="020B0604020202020204" pitchFamily="34" charset="0"/>
                <a:buChar char="•"/>
              </a:pPr>
              <a:r>
                <a:rPr lang="cs-CZ" sz="2200" b="1" dirty="0"/>
                <a:t>Energetická účinnost</a:t>
              </a:r>
            </a:p>
            <a:p>
              <a:pPr marL="342900" lvl="0" indent="-342900" defTabSz="977900">
                <a:lnSpc>
                  <a:spcPct val="90000"/>
                </a:lnSpc>
                <a:spcBef>
                  <a:spcPct val="0"/>
                </a:spcBef>
                <a:spcAft>
                  <a:spcPct val="35000"/>
                </a:spcAft>
                <a:buFont typeface="Arial" panose="020B0604020202020204" pitchFamily="34" charset="0"/>
                <a:buChar char="•"/>
              </a:pPr>
              <a:r>
                <a:rPr lang="cs-CZ" sz="2200" b="1" dirty="0"/>
                <a:t>Elektrifikace</a:t>
              </a:r>
            </a:p>
            <a:p>
              <a:pPr marL="342900" lvl="0" indent="-342900" defTabSz="977900">
                <a:lnSpc>
                  <a:spcPct val="90000"/>
                </a:lnSpc>
                <a:spcBef>
                  <a:spcPct val="0"/>
                </a:spcBef>
                <a:spcAft>
                  <a:spcPct val="35000"/>
                </a:spcAft>
                <a:buFont typeface="Arial" panose="020B0604020202020204" pitchFamily="34" charset="0"/>
                <a:buChar char="•"/>
              </a:pPr>
              <a:r>
                <a:rPr lang="cs-CZ" sz="2200" b="1" dirty="0"/>
                <a:t>Ukládání energie</a:t>
              </a:r>
            </a:p>
            <a:p>
              <a:pPr marL="342900" lvl="0" indent="-342900" defTabSz="977900">
                <a:lnSpc>
                  <a:spcPct val="90000"/>
                </a:lnSpc>
                <a:spcBef>
                  <a:spcPct val="0"/>
                </a:spcBef>
                <a:spcAft>
                  <a:spcPct val="35000"/>
                </a:spcAft>
                <a:buFont typeface="Arial" panose="020B0604020202020204" pitchFamily="34" charset="0"/>
                <a:buChar char="•"/>
              </a:pPr>
              <a:r>
                <a:rPr lang="cs-CZ" sz="2200" b="1" dirty="0"/>
                <a:t>Flexibilita</a:t>
              </a:r>
            </a:p>
            <a:p>
              <a:pPr marL="342900" lvl="0" indent="-342900" defTabSz="977900">
                <a:lnSpc>
                  <a:spcPct val="90000"/>
                </a:lnSpc>
                <a:spcBef>
                  <a:spcPct val="0"/>
                </a:spcBef>
                <a:spcAft>
                  <a:spcPct val="35000"/>
                </a:spcAft>
                <a:buFont typeface="Arial" panose="020B0604020202020204" pitchFamily="34" charset="0"/>
                <a:buChar char="•"/>
              </a:pPr>
              <a:r>
                <a:rPr lang="cs-CZ" sz="2200" b="1" dirty="0"/>
                <a:t>Decentralizace</a:t>
              </a:r>
            </a:p>
            <a:p>
              <a:pPr marL="0" lvl="0" indent="0" algn="ctr" defTabSz="977900">
                <a:lnSpc>
                  <a:spcPct val="90000"/>
                </a:lnSpc>
                <a:spcBef>
                  <a:spcPct val="0"/>
                </a:spcBef>
                <a:spcAft>
                  <a:spcPct val="35000"/>
                </a:spcAft>
                <a:buNone/>
              </a:pPr>
              <a:endParaRPr lang="cs-CZ" sz="2200" kern="1200" dirty="0"/>
            </a:p>
          </p:txBody>
        </p:sp>
      </p:grpSp>
    </p:spTree>
    <p:extLst>
      <p:ext uri="{BB962C8B-B14F-4D97-AF65-F5344CB8AC3E}">
        <p14:creationId xmlns:p14="http://schemas.microsoft.com/office/powerpoint/2010/main" val="330408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767E2E2-C33C-47E5-B14A-5949AF727429}"/>
              </a:ext>
            </a:extLst>
          </p:cNvPr>
          <p:cNvSpPr>
            <a:spLocks noGrp="1"/>
          </p:cNvSpPr>
          <p:nvPr>
            <p:ph type="title"/>
          </p:nvPr>
        </p:nvSpPr>
        <p:spPr/>
        <p:txBody>
          <a:bodyPr/>
          <a:lstStyle/>
          <a:p>
            <a:r>
              <a:rPr lang="cs-CZ" dirty="0"/>
              <a:t>JAKÁ JE ROLE CHYTRÉ SÍTĚ V RÁMCI ENERGETICKÉ TRANSFORMACE?</a:t>
            </a:r>
          </a:p>
        </p:txBody>
      </p:sp>
    </p:spTree>
    <p:extLst>
      <p:ext uri="{BB962C8B-B14F-4D97-AF65-F5344CB8AC3E}">
        <p14:creationId xmlns:p14="http://schemas.microsoft.com/office/powerpoint/2010/main" val="98527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zápatí 16">
            <a:extLst>
              <a:ext uri="{FF2B5EF4-FFF2-40B4-BE49-F238E27FC236}">
                <a16:creationId xmlns:a16="http://schemas.microsoft.com/office/drawing/2014/main" id="{D4B1BF15-37B6-45D8-84F2-5E845D8FF722}"/>
              </a:ext>
            </a:extLst>
          </p:cNvPr>
          <p:cNvSpPr>
            <a:spLocks noGrp="1"/>
          </p:cNvSpPr>
          <p:nvPr>
            <p:ph type="ftr" sz="quarter" idx="26"/>
          </p:nvPr>
        </p:nvSpPr>
        <p:spPr/>
        <p:txBody>
          <a:bodyPr/>
          <a:lstStyle/>
          <a:p>
            <a:pPr>
              <a:spcBef>
                <a:spcPts val="600"/>
              </a:spcBef>
            </a:pPr>
            <a:r>
              <a:rPr lang="cs-CZ" sz="1000"/>
              <a:t>AV ČR - Ústav státu a práva</a:t>
            </a:r>
            <a:endParaRPr lang="cs-CZ" sz="1000" dirty="0"/>
          </a:p>
        </p:txBody>
      </p:sp>
      <p:sp>
        <p:nvSpPr>
          <p:cNvPr id="18" name="Zástupný symbol pro číslo snímku 17">
            <a:extLst>
              <a:ext uri="{FF2B5EF4-FFF2-40B4-BE49-F238E27FC236}">
                <a16:creationId xmlns:a16="http://schemas.microsoft.com/office/drawing/2014/main" id="{369C5290-CC2A-4AA4-8509-5A199A866900}"/>
              </a:ext>
            </a:extLst>
          </p:cNvPr>
          <p:cNvSpPr>
            <a:spLocks noGrp="1"/>
          </p:cNvSpPr>
          <p:nvPr>
            <p:ph type="sldNum" sz="quarter" idx="27"/>
          </p:nvPr>
        </p:nvSpPr>
        <p:spPr/>
        <p:txBody>
          <a:bodyPr/>
          <a:lstStyle/>
          <a:p>
            <a:fld id="{45AB0D2D-30EE-480B-8EC3-7B7F6EF72821}" type="slidenum">
              <a:rPr lang="cs-CZ" sz="1000" smtClean="0"/>
              <a:pPr/>
              <a:t>9</a:t>
            </a:fld>
            <a:endParaRPr lang="cs-CZ" sz="1000" dirty="0"/>
          </a:p>
        </p:txBody>
      </p:sp>
      <p:sp>
        <p:nvSpPr>
          <p:cNvPr id="4" name="TextovéPole 9">
            <a:extLst>
              <a:ext uri="{FF2B5EF4-FFF2-40B4-BE49-F238E27FC236}">
                <a16:creationId xmlns:a16="http://schemas.microsoft.com/office/drawing/2014/main" id="{0D248385-B097-4ECB-1E26-FFAC1C433B37}"/>
              </a:ext>
            </a:extLst>
          </p:cNvPr>
          <p:cNvSpPr txBox="1"/>
          <p:nvPr/>
        </p:nvSpPr>
        <p:spPr>
          <a:xfrm>
            <a:off x="403319" y="1192127"/>
            <a:ext cx="11164792" cy="104522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cs-CZ" sz="2200" dirty="0"/>
          </a:p>
          <a:p>
            <a:pPr marL="285750" indent="-285750">
              <a:lnSpc>
                <a:spcPct val="150000"/>
              </a:lnSpc>
              <a:buFont typeface="Arial" panose="020B0604020202020204" pitchFamily="34" charset="0"/>
              <a:buChar char="•"/>
            </a:pPr>
            <a:endParaRPr lang="cs-CZ" sz="2200" b="1" dirty="0"/>
          </a:p>
        </p:txBody>
      </p:sp>
      <p:sp>
        <p:nvSpPr>
          <p:cNvPr id="2" name="Zástupný symbol pro datum 1">
            <a:extLst>
              <a:ext uri="{FF2B5EF4-FFF2-40B4-BE49-F238E27FC236}">
                <a16:creationId xmlns:a16="http://schemas.microsoft.com/office/drawing/2014/main" id="{E10FC64A-8C8C-0505-B30F-7DD68E6F913C}"/>
              </a:ext>
            </a:extLst>
          </p:cNvPr>
          <p:cNvSpPr>
            <a:spLocks noGrp="1"/>
          </p:cNvSpPr>
          <p:nvPr>
            <p:ph type="dt" sz="half" idx="25"/>
          </p:nvPr>
        </p:nvSpPr>
        <p:spPr/>
        <p:txBody>
          <a:bodyPr/>
          <a:lstStyle/>
          <a:p>
            <a:fld id="{43435E2F-0B01-5548-B69E-75303AE29D48}" type="datetime1">
              <a:rPr lang="cs-CZ" smtClean="0"/>
              <a:t>07.02.2024</a:t>
            </a:fld>
            <a:endParaRPr lang="cs-CZ" dirty="0"/>
          </a:p>
        </p:txBody>
      </p:sp>
      <p:pic>
        <p:nvPicPr>
          <p:cNvPr id="3" name="Obrázek 2">
            <a:extLst>
              <a:ext uri="{FF2B5EF4-FFF2-40B4-BE49-F238E27FC236}">
                <a16:creationId xmlns:a16="http://schemas.microsoft.com/office/drawing/2014/main" id="{906B8DC5-413C-F419-E185-94F6D10EE394}"/>
              </a:ext>
            </a:extLst>
          </p:cNvPr>
          <p:cNvPicPr>
            <a:picLocks noChangeAspect="1"/>
          </p:cNvPicPr>
          <p:nvPr/>
        </p:nvPicPr>
        <p:blipFill>
          <a:blip r:embed="rId3"/>
          <a:stretch>
            <a:fillRect/>
          </a:stretch>
        </p:blipFill>
        <p:spPr>
          <a:xfrm>
            <a:off x="613660" y="450875"/>
            <a:ext cx="8695232" cy="5764794"/>
          </a:xfrm>
          <a:prstGeom prst="rect">
            <a:avLst/>
          </a:prstGeom>
        </p:spPr>
      </p:pic>
    </p:spTree>
    <p:extLst>
      <p:ext uri="{BB962C8B-B14F-4D97-AF65-F5344CB8AC3E}">
        <p14:creationId xmlns:p14="http://schemas.microsoft.com/office/powerpoint/2010/main" val="2967071076"/>
      </p:ext>
    </p:extLst>
  </p:cSld>
  <p:clrMapOvr>
    <a:masterClrMapping/>
  </p:clrMapOvr>
</p:sld>
</file>

<file path=ppt/theme/theme1.xml><?xml version="1.0" encoding="utf-8"?>
<a:theme xmlns:a="http://schemas.openxmlformats.org/drawingml/2006/main" name="ROWAN LEGAL 16:9">
  <a:themeElements>
    <a:clrScheme name="RL">
      <a:dk1>
        <a:srgbClr val="283F50"/>
      </a:dk1>
      <a:lt1>
        <a:sysClr val="window" lastClr="FFFFFF"/>
      </a:lt1>
      <a:dk2>
        <a:srgbClr val="000000"/>
      </a:dk2>
      <a:lt2>
        <a:srgbClr val="BEC5CA"/>
      </a:lt2>
      <a:accent1>
        <a:srgbClr val="F07200"/>
      </a:accent1>
      <a:accent2>
        <a:srgbClr val="283F50"/>
      </a:accent2>
      <a:accent3>
        <a:srgbClr val="89959E"/>
      </a:accent3>
      <a:accent4>
        <a:srgbClr val="536572"/>
      </a:accent4>
      <a:accent5>
        <a:srgbClr val="9D9D9C"/>
      </a:accent5>
      <a:accent6>
        <a:srgbClr val="BEC5CA"/>
      </a:accent6>
      <a:hlink>
        <a:srgbClr val="283F50"/>
      </a:hlink>
      <a:folHlink>
        <a:srgbClr val="283F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pptx" id="{9A9DE34D-BA42-40C2-9434-8D41C6E6BBCA}" vid="{586362F6-0CFB-4B3D-9682-E7D5168F3D3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54B1528F85DC347BAF252D1375B9A44" ma:contentTypeVersion="5" ma:contentTypeDescription="Vytvoří nový dokument" ma:contentTypeScope="" ma:versionID="465c3af0b89e56ee83c10b696f03fe4c">
  <xsd:schema xmlns:xsd="http://www.w3.org/2001/XMLSchema" xmlns:xs="http://www.w3.org/2001/XMLSchema" xmlns:p="http://schemas.microsoft.com/office/2006/metadata/properties" xmlns:ns2="e2b91183-3883-4352-b8ed-79443bd4fe05" targetNamespace="http://schemas.microsoft.com/office/2006/metadata/properties" ma:root="true" ma:fieldsID="7bf3d242362920d1aa1da80faaf73cdb" ns2:_="">
    <xsd:import namespace="e2b91183-3883-4352-b8ed-79443bd4fe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91183-3883-4352-b8ed-79443bd4f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3CCF5-5488-4C06-A1BF-51598427A7CB}">
  <ds:schemaRefs>
    <ds:schemaRef ds:uri="http://purl.org/dc/dcmitype/"/>
    <ds:schemaRef ds:uri="http://purl.org/dc/elements/1.1/"/>
    <ds:schemaRef ds:uri="http://schemas.microsoft.com/office/infopath/2007/PartnerControls"/>
    <ds:schemaRef ds:uri="http://www.w3.org/XML/1998/namespace"/>
    <ds:schemaRef ds:uri="e2b91183-3883-4352-b8ed-79443bd4fe05"/>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3584898-5CB0-493F-A997-D6CB55E03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b91183-3883-4352-b8ed-79443bd4fe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1A0C12-0672-415C-9A50-8AC9F43C2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ROWAN LEGAL 16:9</Template>
  <TotalTime>11383</TotalTime>
  <Words>4278</Words>
  <Application>Microsoft Office PowerPoint</Application>
  <PresentationFormat>Širokoúhlá obrazovka</PresentationFormat>
  <Paragraphs>282</Paragraphs>
  <Slides>25</Slides>
  <Notes>23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Roboto</vt:lpstr>
      <vt:lpstr>ROWAN LEGAL 16:9</vt:lpstr>
      <vt:lpstr>Zelenější energetická síť:</vt:lpstr>
      <vt:lpstr>Proč přemýšlet o chytré síti?</vt:lpstr>
      <vt:lpstr>Energetika 4.0</vt:lpstr>
      <vt:lpstr>Energetika 4.0</vt:lpstr>
      <vt:lpstr>Prezentace aplikace PowerPoint</vt:lpstr>
      <vt:lpstr>Prezentace aplikace PowerPoint</vt:lpstr>
      <vt:lpstr>Energetická transformace</vt:lpstr>
      <vt:lpstr>JAKÁ JE ROLE CHYTRÉ SÍTĚ V RÁMCI ENERGETICKÉ TRANSFORMACE?</vt:lpstr>
      <vt:lpstr>Prezentace aplikace PowerPoint</vt:lpstr>
      <vt:lpstr>Prezentace aplikace PowerPoint</vt:lpstr>
      <vt:lpstr>Prezentace aplikace PowerPoint</vt:lpstr>
      <vt:lpstr>Prezentace aplikace PowerPoint</vt:lpstr>
      <vt:lpstr>Jak chytrá síť přispívá k závazkům na poli klimatu?</vt:lpstr>
      <vt:lpstr>Mezinárodní závazky</vt:lpstr>
      <vt:lpstr>Klimatický a energetický rámec EU</vt:lpstr>
      <vt:lpstr>Klimatický a energetický rámec EU</vt:lpstr>
      <vt:lpstr>Klimatický a energetický rámec EU</vt:lpstr>
      <vt:lpstr>Význam digitalizace pro klimatickou neutralitu</vt:lpstr>
      <vt:lpstr>Význam digitalizace</vt:lpstr>
      <vt:lpstr>Český kontext</vt:lpstr>
      <vt:lpstr>Český kontext zavádění chytré sítě</vt:lpstr>
      <vt:lpstr>NAP SG</vt:lpstr>
      <vt:lpstr>Závěr</vt:lpstr>
      <vt:lpstr>Shrnutí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dopadů NIS2 Na statutární město brno</dc:title>
  <dc:creator>ROWAN LEGAL</dc:creator>
  <cp:lastModifiedBy>Eva Fialová</cp:lastModifiedBy>
  <cp:revision>47</cp:revision>
  <dcterms:created xsi:type="dcterms:W3CDTF">2023-08-08T08:29:46Z</dcterms:created>
  <dcterms:modified xsi:type="dcterms:W3CDTF">2024-02-07T16:22:31Z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0x010100254B1528F85DC347BAF252D1375B9A44</vt:lpwstr>
  </property>
</Properties>
</file>